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ppt/tags/tag3.xml" ContentType="application/vnd.openxmlformats-officedocument.presentationml.tags+xml"/>
  <Override PartName="/ppt/notesSlides/notesSlide3.xml" ContentType="application/vnd.openxmlformats-officedocument.presentationml.notesSlide+xml"/>
  <Override PartName="/ppt/tags/tag4.xml" ContentType="application/vnd.openxmlformats-officedocument.presentationml.tags+xml"/>
  <Override PartName="/ppt/notesSlides/notesSlide4.xml" ContentType="application/vnd.openxmlformats-officedocument.presentationml.notesSlide+xml"/>
  <Override PartName="/ppt/tags/tag5.xml" ContentType="application/vnd.openxmlformats-officedocument.presentationml.tags+xml"/>
  <Override PartName="/ppt/notesSlides/notesSlide5.xml" ContentType="application/vnd.openxmlformats-officedocument.presentationml.notesSlide+xml"/>
  <Override PartName="/ppt/tags/tag6.xml" ContentType="application/vnd.openxmlformats-officedocument.presentationml.tags+xml"/>
  <Override PartName="/ppt/notesSlides/notesSlide6.xml" ContentType="application/vnd.openxmlformats-officedocument.presentationml.notesSlide+xml"/>
  <Override PartName="/ppt/tags/tag7.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8.xml" ContentType="application/vnd.openxmlformats-officedocument.presentationml.tags+xml"/>
  <Override PartName="/ppt/notesSlides/notesSlide9.xml" ContentType="application/vnd.openxmlformats-officedocument.presentationml.notesSlide+xml"/>
  <Override PartName="/ppt/tags/tag9.xml" ContentType="application/vnd.openxmlformats-officedocument.presentationml.tags+xml"/>
  <Override PartName="/ppt/notesSlides/notesSlide10.xml" ContentType="application/vnd.openxmlformats-officedocument.presentationml.notesSlide+xml"/>
  <Override PartName="/ppt/tags/tag10.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11.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12.xml" ContentType="application/vnd.openxmlformats-officedocument.presentationml.tags+xml"/>
  <Override PartName="/ppt/notesSlides/notesSlide15.xml" ContentType="application/vnd.openxmlformats-officedocument.presentationml.notesSlide+xml"/>
  <Override PartName="/ppt/tags/tag13.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ags/tag14.xml" ContentType="application/vnd.openxmlformats-officedocument.presentationml.tags+xml"/>
  <Override PartName="/ppt/notesSlides/notesSlide18.xml" ContentType="application/vnd.openxmlformats-officedocument.presentationml.notesSlide+xml"/>
  <Override PartName="/ppt/tags/tag15.xml" ContentType="application/vnd.openxmlformats-officedocument.presentationml.tags+xml"/>
  <Override PartName="/ppt/notesSlides/notesSlide19.xml" ContentType="application/vnd.openxmlformats-officedocument.presentationml.notesSlide+xml"/>
  <Override PartName="/ppt/tags/tag16.xml" ContentType="application/vnd.openxmlformats-officedocument.presentationml.tags+xml"/>
  <Override PartName="/ppt/notesSlides/notesSlide20.xml" ContentType="application/vnd.openxmlformats-officedocument.presentationml.notesSlide+xml"/>
  <Override PartName="/ppt/tags/tag17.xml" ContentType="application/vnd.openxmlformats-officedocument.presentationml.tags+xml"/>
  <Override PartName="/ppt/notesSlides/notesSlide21.xml" ContentType="application/vnd.openxmlformats-officedocument.presentationml.notesSlide+xml"/>
  <Override PartName="/ppt/tags/tag18.xml" ContentType="application/vnd.openxmlformats-officedocument.presentationml.tags+xml"/>
  <Override PartName="/ppt/notesSlides/notesSlide22.xml" ContentType="application/vnd.openxmlformats-officedocument.presentationml.notesSlide+xml"/>
  <Override PartName="/ppt/tags/tag19.xml" ContentType="application/vnd.openxmlformats-officedocument.presentationml.tags+xml"/>
  <Override PartName="/ppt/notesSlides/notesSlide23.xml" ContentType="application/vnd.openxmlformats-officedocument.presentationml.notesSlide+xml"/>
  <Override PartName="/ppt/tags/tag20.xml" ContentType="application/vnd.openxmlformats-officedocument.presentationml.tags+xml"/>
  <Override PartName="/ppt/notesSlides/notesSlide24.xml" ContentType="application/vnd.openxmlformats-officedocument.presentationml.notesSlide+xml"/>
  <Override PartName="/ppt/tags/tag21.xml" ContentType="application/vnd.openxmlformats-officedocument.presentationml.tags+xml"/>
  <Override PartName="/ppt/notesSlides/notesSlide25.xml" ContentType="application/vnd.openxmlformats-officedocument.presentationml.notesSlide+xml"/>
  <Override PartName="/ppt/tags/tag22.xml" ContentType="application/vnd.openxmlformats-officedocument.presentationml.tags+xml"/>
  <Override PartName="/ppt/notesSlides/notesSlide26.xml" ContentType="application/vnd.openxmlformats-officedocument.presentationml.notesSlide+xml"/>
  <Override PartName="/ppt/tags/tag23.xml" ContentType="application/vnd.openxmlformats-officedocument.presentationml.tags+xml"/>
  <Override PartName="/ppt/notesSlides/notesSlide2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877" r:id="rId1"/>
  </p:sldMasterIdLst>
  <p:notesMasterIdLst>
    <p:notesMasterId r:id="rId29"/>
  </p:notesMasterIdLst>
  <p:handoutMasterIdLst>
    <p:handoutMasterId r:id="rId30"/>
  </p:handout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Lst>
  <p:sldSz cx="9144000" cy="6858000" type="screen4x3"/>
  <p:notesSz cx="6858000" cy="9144000"/>
  <p:defaultTextStyle>
    <a:defPPr>
      <a:defRPr lang="en-US"/>
    </a:defPPr>
    <a:lvl1pPr algn="ctr" rtl="0" fontAlgn="base">
      <a:spcBef>
        <a:spcPct val="0"/>
      </a:spcBef>
      <a:spcAft>
        <a:spcPct val="0"/>
      </a:spcAft>
      <a:defRPr sz="3600" kern="1200">
        <a:solidFill>
          <a:schemeClr val="tx1"/>
        </a:solidFill>
        <a:latin typeface="Arial" charset="0"/>
        <a:ea typeface="+mn-ea"/>
        <a:cs typeface="Arial" charset="0"/>
      </a:defRPr>
    </a:lvl1pPr>
    <a:lvl2pPr marL="457200" algn="ctr" rtl="0" fontAlgn="base">
      <a:spcBef>
        <a:spcPct val="0"/>
      </a:spcBef>
      <a:spcAft>
        <a:spcPct val="0"/>
      </a:spcAft>
      <a:defRPr sz="3600" kern="1200">
        <a:solidFill>
          <a:schemeClr val="tx1"/>
        </a:solidFill>
        <a:latin typeface="Arial" charset="0"/>
        <a:ea typeface="+mn-ea"/>
        <a:cs typeface="Arial" charset="0"/>
      </a:defRPr>
    </a:lvl2pPr>
    <a:lvl3pPr marL="914400" algn="ctr" rtl="0" fontAlgn="base">
      <a:spcBef>
        <a:spcPct val="0"/>
      </a:spcBef>
      <a:spcAft>
        <a:spcPct val="0"/>
      </a:spcAft>
      <a:defRPr sz="3600" kern="1200">
        <a:solidFill>
          <a:schemeClr val="tx1"/>
        </a:solidFill>
        <a:latin typeface="Arial" charset="0"/>
        <a:ea typeface="+mn-ea"/>
        <a:cs typeface="Arial" charset="0"/>
      </a:defRPr>
    </a:lvl3pPr>
    <a:lvl4pPr marL="1371600" algn="ctr" rtl="0" fontAlgn="base">
      <a:spcBef>
        <a:spcPct val="0"/>
      </a:spcBef>
      <a:spcAft>
        <a:spcPct val="0"/>
      </a:spcAft>
      <a:defRPr sz="3600" kern="1200">
        <a:solidFill>
          <a:schemeClr val="tx1"/>
        </a:solidFill>
        <a:latin typeface="Arial" charset="0"/>
        <a:ea typeface="+mn-ea"/>
        <a:cs typeface="Arial" charset="0"/>
      </a:defRPr>
    </a:lvl4pPr>
    <a:lvl5pPr marL="1828800" algn="ctr" rtl="0" fontAlgn="base">
      <a:spcBef>
        <a:spcPct val="0"/>
      </a:spcBef>
      <a:spcAft>
        <a:spcPct val="0"/>
      </a:spcAft>
      <a:defRPr sz="3600" kern="1200">
        <a:solidFill>
          <a:schemeClr val="tx1"/>
        </a:solidFill>
        <a:latin typeface="Arial" charset="0"/>
        <a:ea typeface="+mn-ea"/>
        <a:cs typeface="Arial" charset="0"/>
      </a:defRPr>
    </a:lvl5pPr>
    <a:lvl6pPr marL="2286000" algn="l" defTabSz="914400" rtl="0" eaLnBrk="1" latinLnBrk="0" hangingPunct="1">
      <a:defRPr sz="3600" kern="1200">
        <a:solidFill>
          <a:schemeClr val="tx1"/>
        </a:solidFill>
        <a:latin typeface="Arial" charset="0"/>
        <a:ea typeface="+mn-ea"/>
        <a:cs typeface="Arial" charset="0"/>
      </a:defRPr>
    </a:lvl6pPr>
    <a:lvl7pPr marL="2743200" algn="l" defTabSz="914400" rtl="0" eaLnBrk="1" latinLnBrk="0" hangingPunct="1">
      <a:defRPr sz="3600" kern="1200">
        <a:solidFill>
          <a:schemeClr val="tx1"/>
        </a:solidFill>
        <a:latin typeface="Arial" charset="0"/>
        <a:ea typeface="+mn-ea"/>
        <a:cs typeface="Arial" charset="0"/>
      </a:defRPr>
    </a:lvl7pPr>
    <a:lvl8pPr marL="3200400" algn="l" defTabSz="914400" rtl="0" eaLnBrk="1" latinLnBrk="0" hangingPunct="1">
      <a:defRPr sz="3600" kern="1200">
        <a:solidFill>
          <a:schemeClr val="tx1"/>
        </a:solidFill>
        <a:latin typeface="Arial" charset="0"/>
        <a:ea typeface="+mn-ea"/>
        <a:cs typeface="Arial" charset="0"/>
      </a:defRPr>
    </a:lvl8pPr>
    <a:lvl9pPr marL="3657600" algn="l" defTabSz="914400" rtl="0" eaLnBrk="1" latinLnBrk="0" hangingPunct="1">
      <a:defRPr sz="3600"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oe Cannon" initials="JC" lastIdx="15" clrIdx="0"/>
  <p:cmAuthor id="1" name="Sheryl Nelson" initials="SN" lastIdx="2"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693B5"/>
    <a:srgbClr val="7030A0"/>
    <a:srgbClr val="BC8600"/>
    <a:srgbClr val="F0AD00"/>
    <a:srgbClr val="FFCC00"/>
    <a:srgbClr val="327651"/>
    <a:srgbClr val="2A6444"/>
    <a:srgbClr val="19894C"/>
    <a:srgbClr val="FFFF66"/>
    <a:srgbClr val="6BB76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6721" autoAdjust="0"/>
    <p:restoredTop sz="79625" autoAdjust="0"/>
  </p:normalViewPr>
  <p:slideViewPr>
    <p:cSldViewPr>
      <p:cViewPr varScale="1">
        <p:scale>
          <a:sx n="104" d="100"/>
          <a:sy n="104" d="100"/>
        </p:scale>
        <p:origin x="2334"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25" d="100"/>
        <a:sy n="125" d="100"/>
      </p:scale>
      <p:origin x="0" y="6016"/>
    </p:cViewPr>
  </p:sorterViewPr>
  <p:notesViewPr>
    <p:cSldViewPr>
      <p:cViewPr varScale="1">
        <p:scale>
          <a:sx n="160" d="100"/>
          <a:sy n="160" d="100"/>
        </p:scale>
        <p:origin x="984" y="19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 Id="rId35"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charset="0"/>
                <a:cs typeface="Arial" charset="0"/>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atin typeface="Arial" charset="0"/>
                <a:cs typeface="Arial" charset="0"/>
              </a:defRPr>
            </a:lvl1pPr>
          </a:lstStyle>
          <a:p>
            <a:pPr>
              <a:defRPr/>
            </a:pPr>
            <a:fld id="{27C1EF87-857B-42B0-8FE8-69FA2FA10E46}" type="datetimeFigureOut">
              <a:rPr lang="en-US"/>
              <a:pPr>
                <a:defRPr/>
              </a:pPr>
              <a:t>2/22/2018</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atin typeface="Arial" charset="0"/>
                <a:cs typeface="Arial" charset="0"/>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atin typeface="Arial" charset="0"/>
                <a:cs typeface="Arial" charset="0"/>
              </a:defRPr>
            </a:lvl1pPr>
          </a:lstStyle>
          <a:p>
            <a:pPr>
              <a:defRPr/>
            </a:pPr>
            <a:fld id="{396AFB27-51B9-4823-A15A-C013B9B84669}" type="slidenum">
              <a:rPr lang="en-US"/>
              <a:pPr>
                <a:defRPr/>
              </a:pPr>
              <a:t>‹#›</a:t>
            </a:fld>
            <a:endParaRPr lang="en-US"/>
          </a:p>
        </p:txBody>
      </p:sp>
    </p:spTree>
    <p:extLst>
      <p:ext uri="{BB962C8B-B14F-4D97-AF65-F5344CB8AC3E}">
        <p14:creationId xmlns:p14="http://schemas.microsoft.com/office/powerpoint/2010/main" val="10289249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3186" name="Rectangle 2"/>
          <p:cNvSpPr>
            <a:spLocks noGrp="1" noChangeArrowheads="1"/>
          </p:cNvSpPr>
          <p:nvPr>
            <p:ph type="hdr" sz="quarter"/>
          </p:nvPr>
        </p:nvSpPr>
        <p:spPr bwMode="auto">
          <a:xfrm>
            <a:off x="0" y="0"/>
            <a:ext cx="29718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l">
              <a:defRPr sz="1200">
                <a:latin typeface="Arial" charset="0"/>
                <a:cs typeface="Arial" charset="0"/>
              </a:defRPr>
            </a:lvl1pPr>
          </a:lstStyle>
          <a:p>
            <a:pPr>
              <a:defRPr/>
            </a:pPr>
            <a:endParaRPr lang="en-US"/>
          </a:p>
        </p:txBody>
      </p:sp>
      <p:sp>
        <p:nvSpPr>
          <p:cNvPr id="93187" name="Rectangle 3"/>
          <p:cNvSpPr>
            <a:spLocks noGrp="1" noChangeArrowheads="1"/>
          </p:cNvSpPr>
          <p:nvPr>
            <p:ph type="dt" idx="1"/>
          </p:nvPr>
        </p:nvSpPr>
        <p:spPr bwMode="auto">
          <a:xfrm>
            <a:off x="3884613" y="0"/>
            <a:ext cx="29718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r">
              <a:defRPr sz="1200">
                <a:latin typeface="Arial" charset="0"/>
                <a:cs typeface="Arial" charset="0"/>
              </a:defRPr>
            </a:lvl1pPr>
          </a:lstStyle>
          <a:p>
            <a:pPr>
              <a:defRPr/>
            </a:pPr>
            <a:endParaRPr lang="en-US"/>
          </a:p>
        </p:txBody>
      </p:sp>
      <p:sp>
        <p:nvSpPr>
          <p:cNvPr id="54276" name="Rectangle 4"/>
          <p:cNvSpPr>
            <a:spLocks noGrp="1" noRot="1" noChangeAspect="1" noChangeArrowheads="1" noTextEdit="1"/>
          </p:cNvSpPr>
          <p:nvPr>
            <p:ph type="sldImg" idx="2"/>
          </p:nvPr>
        </p:nvSpPr>
        <p:spPr bwMode="auto">
          <a:xfrm>
            <a:off x="838200" y="685800"/>
            <a:ext cx="2514600" cy="1905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3189" name="Rectangle 5"/>
          <p:cNvSpPr>
            <a:spLocks noGrp="1" noChangeArrowheads="1"/>
          </p:cNvSpPr>
          <p:nvPr>
            <p:ph type="body" sz="quarter" idx="3"/>
          </p:nvPr>
        </p:nvSpPr>
        <p:spPr bwMode="auto">
          <a:xfrm>
            <a:off x="192088" y="3127375"/>
            <a:ext cx="6510337" cy="5659438"/>
          </a:xfrm>
          <a:prstGeom prst="rect">
            <a:avLst/>
          </a:prstGeom>
          <a:noFill/>
          <a:ln>
            <a:noFill/>
          </a:ln>
          <a:effectLst/>
          <a:extLst/>
        </p:spPr>
        <p:txBody>
          <a:bodyPr vert="horz" wrap="square" lIns="91440" tIns="45720" rIns="91440" bIns="45720" numCol="1" anchor="t" anchorCtr="0" compatLnSpc="1">
            <a:prstTxWarp prst="textNoShape">
              <a:avLst/>
            </a:prstTxWarp>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54279" name="Rectangle 7"/>
          <p:cNvSpPr txBox="1">
            <a:spLocks noGrp="1" noChangeArrowheads="1"/>
          </p:cNvSpPr>
          <p:nvPr/>
        </p:nvSpPr>
        <p:spPr bwMode="auto">
          <a:xfrm>
            <a:off x="1544638" y="8588375"/>
            <a:ext cx="4225925"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39" tIns="48320" rIns="96639" bIns="48320" anchor="b"/>
          <a:lstStyle>
            <a:lvl1pPr defTabSz="966788" eaLnBrk="0" hangingPunct="0">
              <a:defRPr sz="3600">
                <a:solidFill>
                  <a:schemeClr val="tx1"/>
                </a:solidFill>
                <a:latin typeface="Arial" pitchFamily="34" charset="0"/>
                <a:cs typeface="Arial" pitchFamily="34" charset="0"/>
              </a:defRPr>
            </a:lvl1pPr>
            <a:lvl2pPr marL="742950" indent="-285750" defTabSz="966788" eaLnBrk="0" hangingPunct="0">
              <a:defRPr sz="3600">
                <a:solidFill>
                  <a:schemeClr val="tx1"/>
                </a:solidFill>
                <a:latin typeface="Arial" pitchFamily="34" charset="0"/>
                <a:cs typeface="Arial" pitchFamily="34" charset="0"/>
              </a:defRPr>
            </a:lvl2pPr>
            <a:lvl3pPr marL="1143000" indent="-228600" defTabSz="966788" eaLnBrk="0" hangingPunct="0">
              <a:defRPr sz="3600">
                <a:solidFill>
                  <a:schemeClr val="tx1"/>
                </a:solidFill>
                <a:latin typeface="Arial" pitchFamily="34" charset="0"/>
                <a:cs typeface="Arial" pitchFamily="34" charset="0"/>
              </a:defRPr>
            </a:lvl3pPr>
            <a:lvl4pPr marL="1600200" indent="-228600" defTabSz="966788" eaLnBrk="0" hangingPunct="0">
              <a:defRPr sz="3600">
                <a:solidFill>
                  <a:schemeClr val="tx1"/>
                </a:solidFill>
                <a:latin typeface="Arial" pitchFamily="34" charset="0"/>
                <a:cs typeface="Arial" pitchFamily="34" charset="0"/>
              </a:defRPr>
            </a:lvl4pPr>
            <a:lvl5pPr marL="2057400" indent="-228600" defTabSz="966788" eaLnBrk="0" hangingPunct="0">
              <a:defRPr sz="3600">
                <a:solidFill>
                  <a:schemeClr val="tx1"/>
                </a:solidFill>
                <a:latin typeface="Arial" pitchFamily="34" charset="0"/>
                <a:cs typeface="Arial" pitchFamily="34" charset="0"/>
              </a:defRPr>
            </a:lvl5pPr>
            <a:lvl6pPr marL="2514600" indent="-228600" algn="ctr" defTabSz="966788"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algn="ctr" defTabSz="966788"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algn="ctr" defTabSz="966788"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algn="ctr" defTabSz="966788" eaLnBrk="0" fontAlgn="base" hangingPunct="0">
              <a:spcBef>
                <a:spcPct val="0"/>
              </a:spcBef>
              <a:spcAft>
                <a:spcPct val="0"/>
              </a:spcAft>
              <a:defRPr sz="3600">
                <a:solidFill>
                  <a:schemeClr val="tx1"/>
                </a:solidFill>
                <a:latin typeface="Arial" pitchFamily="34" charset="0"/>
                <a:cs typeface="Arial" pitchFamily="34" charset="0"/>
              </a:defRPr>
            </a:lvl9pPr>
          </a:lstStyle>
          <a:p>
            <a:pPr eaLnBrk="1" hangingPunct="1">
              <a:defRPr/>
            </a:pPr>
            <a:r>
              <a:rPr lang="en-US" sz="900" i="1" dirty="0"/>
              <a:t>Multimedia Lecture Support Package to Accompany Essentials of Marketing </a:t>
            </a:r>
          </a:p>
          <a:p>
            <a:pPr eaLnBrk="1" hangingPunct="1">
              <a:defRPr/>
            </a:pPr>
            <a:r>
              <a:rPr lang="en-US" sz="900" i="1" dirty="0"/>
              <a:t>Lecture Script 19-</a:t>
            </a:r>
            <a:fld id="{32DC7538-BD46-41B5-9409-3CC7B2022BB6}" type="slidenum">
              <a:rPr lang="en-US" sz="900" i="1" smtClean="0"/>
              <a:pPr eaLnBrk="1" hangingPunct="1">
                <a:defRPr/>
              </a:pPr>
              <a:t>‹#›</a:t>
            </a:fld>
            <a:endParaRPr lang="en-US" sz="900" i="1" dirty="0"/>
          </a:p>
        </p:txBody>
      </p:sp>
    </p:spTree>
    <p:extLst>
      <p:ext uri="{BB962C8B-B14F-4D97-AF65-F5344CB8AC3E}">
        <p14:creationId xmlns:p14="http://schemas.microsoft.com/office/powerpoint/2010/main" val="130005971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Rot="1" noChangeAspect="1" noChangeArrowheads="1" noTextEdit="1"/>
          </p:cNvSpPr>
          <p:nvPr>
            <p:ph type="sldImg"/>
          </p:nvPr>
        </p:nvSpPr>
        <p:spPr>
          <a:xfrm>
            <a:off x="563563" y="561975"/>
            <a:ext cx="3111500" cy="2333625"/>
          </a:xfrm>
          <a:ln/>
        </p:spPr>
      </p:sp>
      <p:sp>
        <p:nvSpPr>
          <p:cNvPr id="6" name="Text Box 5"/>
          <p:cNvSpPr txBox="1">
            <a:spLocks noChangeArrowheads="1"/>
          </p:cNvSpPr>
          <p:nvPr/>
        </p:nvSpPr>
        <p:spPr bwMode="auto">
          <a:xfrm>
            <a:off x="685800" y="7620000"/>
            <a:ext cx="5854700" cy="466725"/>
          </a:xfrm>
          <a:prstGeom prst="rect">
            <a:avLst/>
          </a:prstGeom>
          <a:noFill/>
          <a:ln>
            <a:noFill/>
          </a:ln>
          <a:extLst/>
        </p:spPr>
        <p:txBody>
          <a:bodyPr lIns="96790" tIns="48395" rIns="96790" bIns="48395">
            <a:spAutoFit/>
          </a:bodyPr>
          <a:lstStyle>
            <a:lvl1pPr algn="l" defTabSz="968375">
              <a:defRPr>
                <a:solidFill>
                  <a:schemeClr val="tx1"/>
                </a:solidFill>
                <a:latin typeface="Arial" charset="0"/>
                <a:cs typeface="Arial" charset="0"/>
              </a:defRPr>
            </a:lvl1pPr>
            <a:lvl2pPr marL="768350" indent="-293688" algn="l" defTabSz="968375">
              <a:defRPr>
                <a:solidFill>
                  <a:schemeClr val="tx1"/>
                </a:solidFill>
                <a:latin typeface="Arial" charset="0"/>
                <a:cs typeface="Arial" charset="0"/>
              </a:defRPr>
            </a:lvl2pPr>
            <a:lvl3pPr marL="1185863" indent="-239713" algn="l" defTabSz="968375">
              <a:defRPr>
                <a:solidFill>
                  <a:schemeClr val="tx1"/>
                </a:solidFill>
                <a:latin typeface="Arial" charset="0"/>
                <a:cs typeface="Arial" charset="0"/>
              </a:defRPr>
            </a:lvl3pPr>
            <a:lvl4pPr marL="1660525" indent="-238125" algn="l" defTabSz="968375">
              <a:defRPr>
                <a:solidFill>
                  <a:schemeClr val="tx1"/>
                </a:solidFill>
                <a:latin typeface="Arial" charset="0"/>
                <a:cs typeface="Arial" charset="0"/>
              </a:defRPr>
            </a:lvl4pPr>
            <a:lvl5pPr marL="2132013" indent="-234950" algn="l" defTabSz="968375">
              <a:defRPr>
                <a:solidFill>
                  <a:schemeClr val="tx1"/>
                </a:solidFill>
                <a:latin typeface="Arial" charset="0"/>
                <a:cs typeface="Arial" charset="0"/>
              </a:defRPr>
            </a:lvl5pPr>
            <a:lvl6pPr marL="2589213" indent="-234950" defTabSz="968375" fontAlgn="base">
              <a:spcBef>
                <a:spcPct val="0"/>
              </a:spcBef>
              <a:spcAft>
                <a:spcPct val="0"/>
              </a:spcAft>
              <a:defRPr>
                <a:solidFill>
                  <a:schemeClr val="tx1"/>
                </a:solidFill>
                <a:latin typeface="Arial" charset="0"/>
                <a:cs typeface="Arial" charset="0"/>
              </a:defRPr>
            </a:lvl6pPr>
            <a:lvl7pPr marL="3046413" indent="-234950" defTabSz="968375" fontAlgn="base">
              <a:spcBef>
                <a:spcPct val="0"/>
              </a:spcBef>
              <a:spcAft>
                <a:spcPct val="0"/>
              </a:spcAft>
              <a:defRPr>
                <a:solidFill>
                  <a:schemeClr val="tx1"/>
                </a:solidFill>
                <a:latin typeface="Arial" charset="0"/>
                <a:cs typeface="Arial" charset="0"/>
              </a:defRPr>
            </a:lvl7pPr>
            <a:lvl8pPr marL="3503613" indent="-234950" defTabSz="968375" fontAlgn="base">
              <a:spcBef>
                <a:spcPct val="0"/>
              </a:spcBef>
              <a:spcAft>
                <a:spcPct val="0"/>
              </a:spcAft>
              <a:defRPr>
                <a:solidFill>
                  <a:schemeClr val="tx1"/>
                </a:solidFill>
                <a:latin typeface="Arial" charset="0"/>
                <a:cs typeface="Arial" charset="0"/>
              </a:defRPr>
            </a:lvl8pPr>
            <a:lvl9pPr marL="3960813" indent="-234950" defTabSz="968375" fontAlgn="base">
              <a:spcBef>
                <a:spcPct val="0"/>
              </a:spcBef>
              <a:spcAft>
                <a:spcPct val="0"/>
              </a:spcAft>
              <a:defRPr>
                <a:solidFill>
                  <a:schemeClr val="tx1"/>
                </a:solidFill>
                <a:latin typeface="Arial" charset="0"/>
                <a:cs typeface="Arial" charset="0"/>
              </a:defRPr>
            </a:lvl9pPr>
          </a:lstStyle>
          <a:p>
            <a:pPr algn="ctr">
              <a:defRPr/>
            </a:pPr>
            <a:r>
              <a:rPr lang="en-US" sz="1200" dirty="0">
                <a:latin typeface="Arial" pitchFamily="34" charset="0"/>
                <a:cs typeface="Arial" pitchFamily="34" charset="0"/>
              </a:rPr>
              <a:t>For use only with Perreault/Cannon/McCarthy. </a:t>
            </a:r>
            <a:br>
              <a:rPr lang="en-US" sz="1200" dirty="0">
                <a:latin typeface="Arial" pitchFamily="34" charset="0"/>
                <a:cs typeface="Arial" pitchFamily="34" charset="0"/>
              </a:rPr>
            </a:br>
            <a:r>
              <a:rPr lang="en-US" sz="1200" dirty="0">
                <a:latin typeface="Arial" pitchFamily="34" charset="0"/>
                <a:cs typeface="Arial" pitchFamily="34" charset="0"/>
              </a:rPr>
              <a:t>© 2019 McGraw-Hill Companies, Inc. </a:t>
            </a:r>
            <a:endParaRPr lang="en-US" sz="1200" dirty="0">
              <a:effectLst>
                <a:outerShdw blurRad="38100" dist="38100" dir="2700000" algn="tl">
                  <a:srgbClr val="C0C0C0"/>
                </a:outerShdw>
              </a:effectLst>
              <a:latin typeface="Arial" pitchFamily="34" charset="0"/>
              <a:cs typeface="Arial" pitchFamily="34" charset="0"/>
            </a:endParaRPr>
          </a:p>
        </p:txBody>
      </p:sp>
      <p:sp>
        <p:nvSpPr>
          <p:cNvPr id="46084" name="Text Box 5"/>
          <p:cNvSpPr txBox="1">
            <a:spLocks noChangeArrowheads="1"/>
          </p:cNvSpPr>
          <p:nvPr/>
        </p:nvSpPr>
        <p:spPr bwMode="auto">
          <a:xfrm>
            <a:off x="1050925" y="3581400"/>
            <a:ext cx="5105400" cy="151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790" tIns="48395" rIns="96790" bIns="48395">
            <a:spAutoFit/>
          </a:bodyPr>
          <a:lstStyle>
            <a:lvl1pPr defTabSz="968375" eaLnBrk="0" hangingPunct="0">
              <a:defRPr sz="3600">
                <a:solidFill>
                  <a:schemeClr val="tx1"/>
                </a:solidFill>
                <a:latin typeface="Arial" charset="0"/>
                <a:cs typeface="Arial" charset="0"/>
              </a:defRPr>
            </a:lvl1pPr>
            <a:lvl2pPr marL="742950" indent="-285750" defTabSz="968375" eaLnBrk="0" hangingPunct="0">
              <a:defRPr sz="3600">
                <a:solidFill>
                  <a:schemeClr val="tx1"/>
                </a:solidFill>
                <a:latin typeface="Arial" charset="0"/>
                <a:cs typeface="Arial" charset="0"/>
              </a:defRPr>
            </a:lvl2pPr>
            <a:lvl3pPr marL="1143000" indent="-228600" defTabSz="968375" eaLnBrk="0" hangingPunct="0">
              <a:defRPr sz="3600">
                <a:solidFill>
                  <a:schemeClr val="tx1"/>
                </a:solidFill>
                <a:latin typeface="Arial" charset="0"/>
                <a:cs typeface="Arial" charset="0"/>
              </a:defRPr>
            </a:lvl3pPr>
            <a:lvl4pPr marL="1600200" indent="-228600" defTabSz="968375" eaLnBrk="0" hangingPunct="0">
              <a:defRPr sz="3600">
                <a:solidFill>
                  <a:schemeClr val="tx1"/>
                </a:solidFill>
                <a:latin typeface="Arial" charset="0"/>
                <a:cs typeface="Arial" charset="0"/>
              </a:defRPr>
            </a:lvl4pPr>
            <a:lvl5pPr marL="2057400" indent="-228600" defTabSz="968375" eaLnBrk="0" hangingPunct="0">
              <a:defRPr sz="3600">
                <a:solidFill>
                  <a:schemeClr val="tx1"/>
                </a:solidFill>
                <a:latin typeface="Arial" charset="0"/>
                <a:cs typeface="Arial" charset="0"/>
              </a:defRPr>
            </a:lvl5pPr>
            <a:lvl6pPr marL="2514600" indent="-228600" algn="ctr" defTabSz="968375" eaLnBrk="0" fontAlgn="base" hangingPunct="0">
              <a:spcBef>
                <a:spcPct val="0"/>
              </a:spcBef>
              <a:spcAft>
                <a:spcPct val="0"/>
              </a:spcAft>
              <a:defRPr sz="3600">
                <a:solidFill>
                  <a:schemeClr val="tx1"/>
                </a:solidFill>
                <a:latin typeface="Arial" charset="0"/>
                <a:cs typeface="Arial" charset="0"/>
              </a:defRPr>
            </a:lvl6pPr>
            <a:lvl7pPr marL="2971800" indent="-228600" algn="ctr" defTabSz="968375" eaLnBrk="0" fontAlgn="base" hangingPunct="0">
              <a:spcBef>
                <a:spcPct val="0"/>
              </a:spcBef>
              <a:spcAft>
                <a:spcPct val="0"/>
              </a:spcAft>
              <a:defRPr sz="3600">
                <a:solidFill>
                  <a:schemeClr val="tx1"/>
                </a:solidFill>
                <a:latin typeface="Arial" charset="0"/>
                <a:cs typeface="Arial" charset="0"/>
              </a:defRPr>
            </a:lvl7pPr>
            <a:lvl8pPr marL="3429000" indent="-228600" algn="ctr" defTabSz="968375" eaLnBrk="0" fontAlgn="base" hangingPunct="0">
              <a:spcBef>
                <a:spcPct val="0"/>
              </a:spcBef>
              <a:spcAft>
                <a:spcPct val="0"/>
              </a:spcAft>
              <a:defRPr sz="3600">
                <a:solidFill>
                  <a:schemeClr val="tx1"/>
                </a:solidFill>
                <a:latin typeface="Arial" charset="0"/>
                <a:cs typeface="Arial" charset="0"/>
              </a:defRPr>
            </a:lvl8pPr>
            <a:lvl9pPr marL="3886200" indent="-228600" algn="ctr" defTabSz="968375" eaLnBrk="0" fontAlgn="base" hangingPunct="0">
              <a:spcBef>
                <a:spcPct val="0"/>
              </a:spcBef>
              <a:spcAft>
                <a:spcPct val="0"/>
              </a:spcAft>
              <a:defRPr sz="3600">
                <a:solidFill>
                  <a:schemeClr val="tx1"/>
                </a:solidFill>
                <a:latin typeface="Arial" charset="0"/>
                <a:cs typeface="Arial" charset="0"/>
              </a:defRPr>
            </a:lvl9pPr>
          </a:lstStyle>
          <a:p>
            <a:pPr eaLnBrk="1" hangingPunct="1"/>
            <a:r>
              <a:rPr lang="en-US" sz="3200" b="1" dirty="0"/>
              <a:t>CHAPTER NINETEEN</a:t>
            </a:r>
          </a:p>
          <a:p>
            <a:pPr eaLnBrk="1" hangingPunct="1"/>
            <a:endParaRPr lang="en-US" sz="2000" b="1" dirty="0"/>
          </a:p>
          <a:p>
            <a:pPr eaLnBrk="1" hangingPunct="1"/>
            <a:r>
              <a:rPr lang="en-US" sz="2000" b="1" dirty="0"/>
              <a:t>Lecture Notes for </a:t>
            </a:r>
          </a:p>
          <a:p>
            <a:pPr eaLnBrk="1" hangingPunct="1"/>
            <a:r>
              <a:rPr lang="en-US" sz="2000" b="1" i="1" dirty="0"/>
              <a:t>Essentials of Marketing </a:t>
            </a:r>
            <a:r>
              <a:rPr lang="en-US" sz="2000" b="1" dirty="0"/>
              <a:t>16e</a:t>
            </a:r>
          </a:p>
        </p:txBody>
      </p:sp>
    </p:spTree>
    <p:extLst>
      <p:ext uri="{BB962C8B-B14F-4D97-AF65-F5344CB8AC3E}">
        <p14:creationId xmlns:p14="http://schemas.microsoft.com/office/powerpoint/2010/main" val="17399263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Rot="1" noChangeAspect="1" noChangeArrowheads="1" noTextEdit="1"/>
          </p:cNvSpPr>
          <p:nvPr>
            <p:ph type="sldImg"/>
          </p:nvPr>
        </p:nvSpPr>
        <p:spPr>
          <a:xfrm>
            <a:off x="503238" y="539750"/>
            <a:ext cx="3162300" cy="2373313"/>
          </a:xfrm>
          <a:ln/>
        </p:spPr>
      </p:sp>
      <p:sp>
        <p:nvSpPr>
          <p:cNvPr id="47107" name="Rectangle 3"/>
          <p:cNvSpPr>
            <a:spLocks noGrp="1" noChangeArrowheads="1"/>
          </p:cNvSpPr>
          <p:nvPr>
            <p:ph type="body" idx="1"/>
          </p:nvPr>
        </p:nvSpPr>
        <p:spPr>
          <a:xfrm>
            <a:off x="192024" y="3127248"/>
            <a:ext cx="6510528" cy="566013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60350" indent="-260350"/>
            <a:r>
              <a:rPr lang="en-US" b="1" dirty="0"/>
              <a:t>At the end of this presentation, you should be able to:</a:t>
            </a:r>
          </a:p>
          <a:p>
            <a:pPr marL="260350" indent="-260350"/>
            <a:endParaRPr lang="en-US" dirty="0"/>
          </a:p>
          <a:p>
            <a:pPr marL="260350" indent="-260350">
              <a:buFontTx/>
              <a:buAutoNum type="arabicPeriod"/>
            </a:pPr>
            <a:r>
              <a:rPr lang="en-US" dirty="0"/>
              <a:t>understand why marketing must be evaluated differently at the micro and macro levels.  </a:t>
            </a:r>
          </a:p>
          <a:p>
            <a:pPr marL="260350" indent="-260350">
              <a:buFontTx/>
              <a:buAutoNum type="arabicPeriod"/>
            </a:pPr>
            <a:r>
              <a:rPr lang="en-US" dirty="0"/>
              <a:t>understand why this text argues that micro-marketing costs too much.  </a:t>
            </a:r>
          </a:p>
          <a:p>
            <a:pPr marL="260350" indent="-260350">
              <a:buFontTx/>
              <a:buAutoNum type="arabicPeriod"/>
            </a:pPr>
            <a:r>
              <a:rPr lang="en-US" dirty="0"/>
              <a:t>understand why this text argues that macro-marketing does not cost too much.</a:t>
            </a:r>
          </a:p>
          <a:p>
            <a:pPr marL="260350" indent="-260350">
              <a:buFontTx/>
              <a:buAutoNum type="arabicPeriod"/>
            </a:pPr>
            <a:r>
              <a:rPr lang="en-US" dirty="0"/>
              <a:t>understand all of the elements of the marketing strategy planning process and strategy decisions for the four Ps.</a:t>
            </a:r>
          </a:p>
          <a:p>
            <a:pPr marL="260350" indent="-260350"/>
            <a:endParaRPr lang="en-US" dirty="0"/>
          </a:p>
          <a:p>
            <a:pPr marL="260350" indent="-260350"/>
            <a:endParaRPr lang="en-US" dirty="0"/>
          </a:p>
          <a:p>
            <a:pPr marL="260350" indent="-260350"/>
            <a:endParaRPr lang="en-US" dirty="0"/>
          </a:p>
          <a:p>
            <a:pPr marL="260350" indent="-260350"/>
            <a:endParaRPr lang="en-US" dirty="0"/>
          </a:p>
          <a:p>
            <a:pPr marL="260350" indent="-260350"/>
            <a:endParaRPr lang="en-US" dirty="0"/>
          </a:p>
        </p:txBody>
      </p:sp>
    </p:spTree>
    <p:extLst>
      <p:ext uri="{BB962C8B-B14F-4D97-AF65-F5344CB8AC3E}">
        <p14:creationId xmlns:p14="http://schemas.microsoft.com/office/powerpoint/2010/main" val="4102338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Rot="1" noChangeAspect="1" noChangeArrowheads="1" noTextEdit="1"/>
          </p:cNvSpPr>
          <p:nvPr>
            <p:ph type="sldImg"/>
          </p:nvPr>
        </p:nvSpPr>
        <p:spPr>
          <a:xfrm>
            <a:off x="501650" y="539750"/>
            <a:ext cx="3200400" cy="2401888"/>
          </a:xfrm>
          <a:ln/>
        </p:spPr>
      </p:sp>
      <p:sp>
        <p:nvSpPr>
          <p:cNvPr id="48131" name="Rectangle 3"/>
          <p:cNvSpPr>
            <a:spLocks noGrp="1" noChangeArrowheads="1"/>
          </p:cNvSpPr>
          <p:nvPr>
            <p:ph type="body" idx="1"/>
          </p:nvPr>
        </p:nvSpPr>
        <p:spPr>
          <a:xfrm>
            <a:off x="192024" y="3127248"/>
            <a:ext cx="6510528" cy="566013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60350" indent="-260350"/>
            <a:r>
              <a:rPr lang="en-US" b="1" dirty="0"/>
              <a:t>At the end of this presentation, you should be able to:</a:t>
            </a:r>
          </a:p>
          <a:p>
            <a:pPr marL="260350" indent="-260350"/>
            <a:endParaRPr lang="en-US" dirty="0"/>
          </a:p>
          <a:p>
            <a:pPr marL="260350" indent="-260350">
              <a:buFontTx/>
              <a:buAutoNum type="arabicPeriod" startAt="5"/>
            </a:pPr>
            <a:r>
              <a:rPr lang="en-US" dirty="0"/>
              <a:t>know how to prepare a marketing plan and how it relates to the marketing strategy planning process.</a:t>
            </a:r>
          </a:p>
          <a:p>
            <a:pPr marL="260350" indent="-260350">
              <a:buFontTx/>
              <a:buAutoNum type="arabicPeriod" startAt="5"/>
            </a:pPr>
            <a:r>
              <a:rPr lang="en-US" dirty="0"/>
              <a:t>know some of the challenges marketers face as they work to develop ethical marketing strategies that serve consumers' needs.</a:t>
            </a:r>
          </a:p>
          <a:p>
            <a:pPr marL="260350" indent="-260350"/>
            <a:endParaRPr lang="en-US" dirty="0"/>
          </a:p>
          <a:p>
            <a:pPr marL="260350" indent="-260350"/>
            <a:endParaRPr lang="en-US" dirty="0"/>
          </a:p>
          <a:p>
            <a:pPr marL="260350" indent="-260350"/>
            <a:endParaRPr lang="en-US" dirty="0"/>
          </a:p>
          <a:p>
            <a:pPr marL="260350" indent="-260350"/>
            <a:endParaRPr lang="en-US" dirty="0"/>
          </a:p>
          <a:p>
            <a:pPr marL="260350" indent="-260350"/>
            <a:endParaRPr lang="en-US" dirty="0"/>
          </a:p>
        </p:txBody>
      </p:sp>
    </p:spTree>
    <p:extLst>
      <p:ext uri="{BB962C8B-B14F-4D97-AF65-F5344CB8AC3E}">
        <p14:creationId xmlns:p14="http://schemas.microsoft.com/office/powerpoint/2010/main" val="852168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Rot="1" noChangeAspect="1" noChangeArrowheads="1" noTextEdit="1"/>
          </p:cNvSpPr>
          <p:nvPr>
            <p:ph type="sldImg"/>
          </p:nvPr>
        </p:nvSpPr>
        <p:spPr>
          <a:xfrm>
            <a:off x="503238" y="539750"/>
            <a:ext cx="3162300" cy="2373313"/>
          </a:xfrm>
          <a:ln/>
        </p:spPr>
      </p:sp>
      <p:sp>
        <p:nvSpPr>
          <p:cNvPr id="58372" name="Rectangle 3"/>
          <p:cNvSpPr>
            <a:spLocks noGrp="1" noChangeArrowheads="1"/>
          </p:cNvSpPr>
          <p:nvPr>
            <p:ph type="body" idx="1"/>
          </p:nvPr>
        </p:nvSpPr>
        <p:spPr>
          <a:xfrm>
            <a:off x="192024" y="3127248"/>
            <a:ext cx="6510528" cy="5660136"/>
          </a:xfrm>
          <a:ln/>
        </p:spPr>
        <p:txBody>
          <a:bodyPr/>
          <a:lstStyle/>
          <a:p>
            <a:pPr>
              <a:defRPr/>
            </a:pPr>
            <a:r>
              <a:rPr lang="en-US" b="1" dirty="0"/>
              <a:t>Summary Overview</a:t>
            </a:r>
          </a:p>
          <a:p>
            <a:pPr>
              <a:defRPr/>
            </a:pPr>
            <a:r>
              <a:rPr lang="en-US" dirty="0"/>
              <a:t>This chapter concludes </a:t>
            </a:r>
            <a:r>
              <a:rPr lang="en-US" i="1" dirty="0"/>
              <a:t>Essentials of Marketing </a:t>
            </a:r>
            <a:r>
              <a:rPr lang="en-US" dirty="0"/>
              <a:t>by covering three broad concepts: </a:t>
            </a:r>
          </a:p>
          <a:p>
            <a:pPr marL="228600" indent="-228600">
              <a:buAutoNum type="arabicParenR"/>
              <a:defRPr/>
            </a:pPr>
            <a:r>
              <a:rPr lang="en-US" u="sng" dirty="0"/>
              <a:t>Evaluating marketing </a:t>
            </a:r>
          </a:p>
          <a:p>
            <a:pPr>
              <a:defRPr/>
            </a:pPr>
            <a:r>
              <a:rPr lang="en-US" dirty="0"/>
              <a:t> As indicated in Chapter 1, </a:t>
            </a:r>
            <a:r>
              <a:rPr lang="en-US" u="sng" dirty="0"/>
              <a:t>there are two levels of marketing</a:t>
            </a:r>
            <a:r>
              <a:rPr lang="en-US" dirty="0"/>
              <a:t>: </a:t>
            </a:r>
          </a:p>
          <a:p>
            <a:pPr marL="628650" lvl="1" indent="-171450">
              <a:buFont typeface="Arial" panose="020B0604020202020204" pitchFamily="34" charset="0"/>
              <a:buChar char="•"/>
              <a:defRPr/>
            </a:pPr>
            <a:r>
              <a:rPr lang="en-US" dirty="0"/>
              <a:t>the micro (managerial) level—concerns the marketing activities of an individual firm; and </a:t>
            </a:r>
          </a:p>
          <a:p>
            <a:pPr marL="628650" lvl="1" indent="-171450">
              <a:buFont typeface="Arial" panose="020B0604020202020204" pitchFamily="34" charset="0"/>
              <a:buChar char="•"/>
              <a:defRPr/>
            </a:pPr>
            <a:r>
              <a:rPr lang="en-US" dirty="0"/>
              <a:t>the macro level—concerns how the whole marketing system works. </a:t>
            </a:r>
          </a:p>
          <a:p>
            <a:pPr>
              <a:defRPr/>
            </a:pPr>
            <a:r>
              <a:rPr lang="en-US" dirty="0"/>
              <a:t>2) </a:t>
            </a:r>
            <a:r>
              <a:rPr lang="en-US" u="sng" dirty="0"/>
              <a:t>The key components of an innovative marketing plan.</a:t>
            </a:r>
          </a:p>
          <a:p>
            <a:pPr>
              <a:defRPr/>
            </a:pPr>
            <a:r>
              <a:rPr lang="en-US" dirty="0"/>
              <a:t>3) </a:t>
            </a:r>
            <a:r>
              <a:rPr lang="en-US" u="sng" dirty="0"/>
              <a:t>Challenges facing marketers.  </a:t>
            </a:r>
          </a:p>
          <a:p>
            <a:pPr>
              <a:defRPr/>
            </a:pPr>
            <a:endParaRPr lang="en-US" dirty="0"/>
          </a:p>
          <a:p>
            <a:pPr>
              <a:defRPr/>
            </a:pPr>
            <a:endParaRPr lang="en-US" dirty="0"/>
          </a:p>
          <a:p>
            <a:pPr>
              <a:defRPr/>
            </a:pPr>
            <a:endParaRPr lang="en-US" dirty="0"/>
          </a:p>
          <a:p>
            <a:pPr>
              <a:defRPr/>
            </a:pPr>
            <a:endParaRPr lang="en-US" dirty="0"/>
          </a:p>
          <a:p>
            <a:pPr marL="266669" indent="-266669">
              <a:defRPr/>
            </a:pPr>
            <a:endParaRPr lang="en-US" dirty="0"/>
          </a:p>
        </p:txBody>
      </p:sp>
    </p:spTree>
    <p:extLst>
      <p:ext uri="{BB962C8B-B14F-4D97-AF65-F5344CB8AC3E}">
        <p14:creationId xmlns:p14="http://schemas.microsoft.com/office/powerpoint/2010/main" val="3733728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Rot="1" noChangeAspect="1" noChangeArrowheads="1" noTextEdit="1"/>
          </p:cNvSpPr>
          <p:nvPr>
            <p:ph type="sldImg"/>
          </p:nvPr>
        </p:nvSpPr>
        <p:spPr>
          <a:xfrm>
            <a:off x="522288" y="549275"/>
            <a:ext cx="3216275" cy="2413000"/>
          </a:xfrm>
          <a:ln/>
        </p:spPr>
      </p:sp>
      <p:sp>
        <p:nvSpPr>
          <p:cNvPr id="49155"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dirty="0">
                <a:solidFill>
                  <a:srgbClr val="000000"/>
                </a:solidFill>
                <a:sym typeface="Wingdings" pitchFamily="2" charset="2"/>
              </a:rPr>
              <a:t>Summary Overview</a:t>
            </a:r>
          </a:p>
          <a:p>
            <a:r>
              <a:rPr lang="en-US" dirty="0">
                <a:solidFill>
                  <a:srgbClr val="000000"/>
                </a:solidFill>
                <a:sym typeface="Wingdings" pitchFamily="2" charset="2"/>
              </a:rPr>
              <a:t>This chapter suggests that satisfaction and costs serve as criteria for evaluating the impact of marketing.  </a:t>
            </a:r>
          </a:p>
          <a:p>
            <a:endParaRPr lang="en-US" dirty="0">
              <a:solidFill>
                <a:srgbClr val="000000"/>
              </a:solidFill>
              <a:sym typeface="Wingdings" pitchFamily="2" charset="2"/>
            </a:endParaRPr>
          </a:p>
          <a:p>
            <a:r>
              <a:rPr lang="en-US" b="1" dirty="0">
                <a:solidFill>
                  <a:srgbClr val="000000"/>
                </a:solidFill>
                <a:sym typeface="Wingdings" pitchFamily="2" charset="2"/>
              </a:rPr>
              <a:t>Key Issues</a:t>
            </a:r>
          </a:p>
          <a:p>
            <a:pPr marL="171450" indent="-171450">
              <a:buFont typeface="Arial" panose="020B0604020202020204" pitchFamily="34" charset="0"/>
              <a:buChar char="•"/>
            </a:pPr>
            <a:r>
              <a:rPr lang="en-US" u="sng" dirty="0">
                <a:solidFill>
                  <a:srgbClr val="000000"/>
                </a:solidFill>
                <a:sym typeface="Wingdings" pitchFamily="2" charset="2"/>
              </a:rPr>
              <a:t>A nation’s objectives affect the evaluation</a:t>
            </a:r>
            <a:r>
              <a:rPr lang="en-US" dirty="0">
                <a:solidFill>
                  <a:srgbClr val="000000"/>
                </a:solidFill>
                <a:sym typeface="Wingdings" pitchFamily="2" charset="2"/>
              </a:rPr>
              <a:t> of marketing. </a:t>
            </a:r>
          </a:p>
          <a:p>
            <a:pPr marL="628650" lvl="1" indent="-171450">
              <a:buFont typeface="Arial" panose="020B0604020202020204" pitchFamily="34" charset="0"/>
              <a:buChar char="•"/>
            </a:pPr>
            <a:r>
              <a:rPr lang="en-US" dirty="0">
                <a:solidFill>
                  <a:srgbClr val="000000"/>
                </a:solidFill>
              </a:rPr>
              <a:t>The social and economic objectives of a nation may differ depending on that nation’s socio-political structure. </a:t>
            </a:r>
          </a:p>
          <a:p>
            <a:pPr marL="171450" indent="-171450">
              <a:buFont typeface="Arial" panose="020B0604020202020204" pitchFamily="34" charset="0"/>
              <a:buChar char="•"/>
            </a:pPr>
            <a:r>
              <a:rPr lang="en-US" u="sng" dirty="0">
                <a:solidFill>
                  <a:srgbClr val="000000"/>
                </a:solidFill>
                <a:sym typeface="Wingdings" pitchFamily="2" charset="2"/>
              </a:rPr>
              <a:t>Consumer satisfaction is the objective in the United States</a:t>
            </a:r>
            <a:r>
              <a:rPr lang="en-US" dirty="0">
                <a:solidFill>
                  <a:srgbClr val="000000"/>
                </a:solidFill>
                <a:sym typeface="Wingdings" pitchFamily="2" charset="2"/>
              </a:rPr>
              <a:t>. </a:t>
            </a:r>
          </a:p>
          <a:p>
            <a:pPr marL="628650" lvl="1" indent="-171450">
              <a:buFont typeface="Arial" panose="020B0604020202020204" pitchFamily="34" charset="0"/>
              <a:buChar char="•"/>
            </a:pPr>
            <a:r>
              <a:rPr lang="en-US" dirty="0">
                <a:solidFill>
                  <a:srgbClr val="000000"/>
                </a:solidFill>
              </a:rPr>
              <a:t>This objective is derived from a market-based economic system, and it implies that political freedom and economic freedom go hand in hand. </a:t>
            </a:r>
          </a:p>
          <a:p>
            <a:pPr marL="628650" lvl="1" indent="-171450">
              <a:buFont typeface="Arial" panose="020B0604020202020204" pitchFamily="34" charset="0"/>
              <a:buChar char="•"/>
            </a:pPr>
            <a:r>
              <a:rPr lang="en-US" dirty="0">
                <a:solidFill>
                  <a:srgbClr val="000000"/>
                </a:solidFill>
              </a:rPr>
              <a:t>In the United</a:t>
            </a:r>
            <a:r>
              <a:rPr lang="en-US" baseline="0" dirty="0">
                <a:solidFill>
                  <a:srgbClr val="000000"/>
                </a:solidFill>
              </a:rPr>
              <a:t> States</a:t>
            </a:r>
            <a:r>
              <a:rPr lang="en-US" dirty="0">
                <a:solidFill>
                  <a:srgbClr val="000000"/>
                </a:solidFill>
              </a:rPr>
              <a:t>, people have the right to live as they choose and to satisfy their economic and social needs as they choose.</a:t>
            </a:r>
          </a:p>
          <a:p>
            <a:pPr lvl="1">
              <a:buFont typeface="Times New Roman" pitchFamily="18" charset="0"/>
              <a:buChar char="»"/>
            </a:pPr>
            <a:endParaRPr lang="en-US" dirty="0">
              <a:solidFill>
                <a:srgbClr val="000000"/>
              </a:solidFill>
            </a:endParaRPr>
          </a:p>
          <a:p>
            <a:r>
              <a:rPr lang="en-US" b="1" i="1" dirty="0">
                <a:solidFill>
                  <a:srgbClr val="000000"/>
                </a:solidFill>
                <a:sym typeface="Wingdings" pitchFamily="2" charset="2"/>
              </a:rPr>
              <a:t>Discussion Question: How is the marketing concept related to the marketing objectives and realities that characterize the United States?</a:t>
            </a:r>
            <a:endParaRPr lang="en-US" b="1" dirty="0"/>
          </a:p>
          <a:p>
            <a:pPr eaLnBrk="1" hangingPunct="1">
              <a:buFontTx/>
              <a:buChar char="•"/>
            </a:pPr>
            <a:endParaRPr lang="en-US" b="1" dirty="0"/>
          </a:p>
          <a:p>
            <a:pPr eaLnBrk="1" hangingPunct="1"/>
            <a:endParaRPr lang="en-US" dirty="0"/>
          </a:p>
          <a:p>
            <a:pPr eaLnBrk="1" hangingPunct="1"/>
            <a:endParaRPr lang="en-US" b="1" dirty="0"/>
          </a:p>
        </p:txBody>
      </p:sp>
    </p:spTree>
    <p:extLst>
      <p:ext uri="{BB962C8B-B14F-4D97-AF65-F5344CB8AC3E}">
        <p14:creationId xmlns:p14="http://schemas.microsoft.com/office/powerpoint/2010/main" val="6742990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Rot="1" noChangeAspect="1" noChangeArrowheads="1" noTextEdit="1"/>
          </p:cNvSpPr>
          <p:nvPr>
            <p:ph type="sldImg"/>
          </p:nvPr>
        </p:nvSpPr>
        <p:spPr>
          <a:xfrm>
            <a:off x="503238" y="539750"/>
            <a:ext cx="3162300" cy="2373313"/>
          </a:xfrm>
          <a:ln/>
        </p:spPr>
      </p:sp>
      <p:sp>
        <p:nvSpPr>
          <p:cNvPr id="58372" name="Rectangle 3"/>
          <p:cNvSpPr>
            <a:spLocks noGrp="1" noChangeArrowheads="1"/>
          </p:cNvSpPr>
          <p:nvPr>
            <p:ph type="body" idx="1"/>
          </p:nvPr>
        </p:nvSpPr>
        <p:spPr>
          <a:xfrm>
            <a:off x="192024" y="3127248"/>
            <a:ext cx="6510528" cy="5660136"/>
          </a:xfrm>
          <a:ln/>
        </p:spPr>
        <p:txBody>
          <a:bodyPr/>
          <a:lstStyle/>
          <a:p>
            <a:pPr>
              <a:defRPr/>
            </a:pPr>
            <a:r>
              <a:rPr lang="en-US" b="1" dirty="0">
                <a:latin typeface="Arial" pitchFamily="34" charset="0"/>
                <a:cs typeface="Arial" pitchFamily="34" charset="0"/>
              </a:rPr>
              <a:t>Summary Overview</a:t>
            </a:r>
          </a:p>
          <a:p>
            <a:pPr>
              <a:defRPr/>
            </a:pPr>
            <a:r>
              <a:rPr lang="en-US" dirty="0">
                <a:latin typeface="Arial" pitchFamily="34" charset="0"/>
                <a:cs typeface="Arial" pitchFamily="34" charset="0"/>
              </a:rPr>
              <a:t>Since consumer satisfaction is such an important objective, marketing’s effectiveness must be measured by how well it satisfies consumers. </a:t>
            </a:r>
          </a:p>
          <a:p>
            <a:pPr>
              <a:defRPr/>
            </a:pPr>
            <a:endParaRPr lang="en-US" dirty="0">
              <a:latin typeface="Arial" pitchFamily="34" charset="0"/>
              <a:cs typeface="Arial" pitchFamily="34" charset="0"/>
            </a:endParaRPr>
          </a:p>
          <a:p>
            <a:pPr>
              <a:defRPr/>
            </a:pPr>
            <a:r>
              <a:rPr lang="en-US" b="1" dirty="0">
                <a:latin typeface="Arial" pitchFamily="34" charset="0"/>
                <a:cs typeface="Arial" pitchFamily="34" charset="0"/>
              </a:rPr>
              <a:t>Key Issues</a:t>
            </a:r>
          </a:p>
          <a:p>
            <a:pPr marL="171450" indent="-171450">
              <a:buFont typeface="Arial" panose="020B0604020202020204" pitchFamily="34" charset="0"/>
              <a:buChar char="•"/>
              <a:defRPr/>
            </a:pPr>
            <a:r>
              <a:rPr lang="en-US" dirty="0">
                <a:latin typeface="Arial" pitchFamily="34" charset="0"/>
                <a:cs typeface="Arial" pitchFamily="34" charset="0"/>
              </a:rPr>
              <a:t>One of the measurements is the American Customer Satisfaction Index (ACSI) done by the University of Michigan. </a:t>
            </a:r>
          </a:p>
          <a:p>
            <a:pPr marL="628650" lvl="1" indent="-171450">
              <a:buFont typeface="Arial" panose="020B0604020202020204" pitchFamily="34" charset="0"/>
              <a:buChar char="•"/>
              <a:defRPr/>
            </a:pPr>
            <a:r>
              <a:rPr lang="en-US" dirty="0">
                <a:latin typeface="Arial" pitchFamily="34" charset="0"/>
                <a:cs typeface="Arial" pitchFamily="34" charset="0"/>
              </a:rPr>
              <a:t>It is based on regular interviews with tens of thousands of consumers and covers 230 companies in 43 industries. </a:t>
            </a:r>
          </a:p>
          <a:p>
            <a:pPr marL="628650" lvl="1" indent="-171450">
              <a:buFont typeface="Arial" panose="020B0604020202020204" pitchFamily="34" charset="0"/>
              <a:buChar char="•"/>
              <a:defRPr/>
            </a:pPr>
            <a:r>
              <a:rPr lang="en-US" dirty="0">
                <a:latin typeface="Arial" pitchFamily="34" charset="0"/>
                <a:cs typeface="Arial" pitchFamily="34" charset="0"/>
              </a:rPr>
              <a:t>This sort of index makes it possible to track changes in customer satisfaction measures over time and to do comparisons across countries. </a:t>
            </a:r>
          </a:p>
          <a:p>
            <a:pPr marL="171450" indent="-171450">
              <a:buFont typeface="Arial" panose="020B0604020202020204" pitchFamily="34" charset="0"/>
              <a:buChar char="•"/>
              <a:defRPr/>
            </a:pPr>
            <a:r>
              <a:rPr lang="en-US" dirty="0">
                <a:latin typeface="Arial" pitchFamily="34" charset="0"/>
                <a:cs typeface="Arial" pitchFamily="34" charset="0"/>
              </a:rPr>
              <a:t> However, there are limits to this type of measure:</a:t>
            </a:r>
          </a:p>
          <a:p>
            <a:pPr marL="628650" lvl="1" indent="-171450">
              <a:buFont typeface="Arial" panose="020B0604020202020204" pitchFamily="34" charset="0"/>
              <a:buChar char="•"/>
              <a:defRPr/>
            </a:pPr>
            <a:r>
              <a:rPr lang="en-US" dirty="0">
                <a:latin typeface="Arial" pitchFamily="34" charset="0"/>
                <a:cs typeface="Arial" pitchFamily="34" charset="0"/>
              </a:rPr>
              <a:t>To some extent, </a:t>
            </a:r>
            <a:r>
              <a:rPr lang="en-US" u="sng" dirty="0">
                <a:latin typeface="Arial" pitchFamily="34" charset="0"/>
                <a:cs typeface="Arial" pitchFamily="34" charset="0"/>
              </a:rPr>
              <a:t>satisfaction depends on individual aspirations</a:t>
            </a:r>
            <a:r>
              <a:rPr lang="en-US" dirty="0">
                <a:latin typeface="Arial" pitchFamily="34" charset="0"/>
                <a:cs typeface="Arial" pitchFamily="34" charset="0"/>
              </a:rPr>
              <a:t>. A level of performance that is satisfactory today may not be so in the future. </a:t>
            </a:r>
          </a:p>
          <a:p>
            <a:pPr marL="628650" lvl="1" indent="-171450">
              <a:buFont typeface="Arial" panose="020B0604020202020204" pitchFamily="34" charset="0"/>
              <a:buChar char="•"/>
              <a:defRPr/>
            </a:pPr>
            <a:r>
              <a:rPr lang="en-US" dirty="0">
                <a:latin typeface="Arial" pitchFamily="34" charset="0"/>
                <a:cs typeface="Arial" pitchFamily="34" charset="0"/>
              </a:rPr>
              <a:t>Consumer satisfaction is also highly personal. Therefore, looking at the average satisfaction level of a whole society does not provide a complete picture for evaluating macro-marketing effectiveness. </a:t>
            </a:r>
          </a:p>
          <a:p>
            <a:pPr marL="171450" indent="-171450">
              <a:buFont typeface="Arial" panose="020B0604020202020204" pitchFamily="34" charset="0"/>
              <a:buChar char="•"/>
              <a:defRPr/>
            </a:pPr>
            <a:r>
              <a:rPr lang="en-US" dirty="0">
                <a:latin typeface="Arial" pitchFamily="34" charset="0"/>
                <a:cs typeface="Arial" pitchFamily="34" charset="0"/>
              </a:rPr>
              <a:t>On the other hand, </a:t>
            </a:r>
            <a:r>
              <a:rPr lang="en-US" u="sng" dirty="0">
                <a:latin typeface="Arial" pitchFamily="34" charset="0"/>
                <a:cs typeface="Arial" pitchFamily="34" charset="0"/>
              </a:rPr>
              <a:t>there are many measures of micro-marketing effectiveness</a:t>
            </a:r>
            <a:r>
              <a:rPr lang="en-US" dirty="0">
                <a:latin typeface="Arial" pitchFamily="34" charset="0"/>
                <a:cs typeface="Arial" pitchFamily="34" charset="0"/>
              </a:rPr>
              <a:t>. </a:t>
            </a:r>
          </a:p>
          <a:p>
            <a:pPr marL="628650" lvl="1" indent="-171450">
              <a:buFont typeface="Arial" panose="020B0604020202020204" pitchFamily="34" charset="0"/>
              <a:buChar char="•"/>
              <a:defRPr/>
            </a:pPr>
            <a:r>
              <a:rPr lang="en-US" dirty="0">
                <a:latin typeface="Arial" pitchFamily="34" charset="0"/>
                <a:cs typeface="Arial" pitchFamily="34" charset="0"/>
              </a:rPr>
              <a:t>Firms use attitude research, comment cards, e-mail surveys, consumer feedback, and other methods. Repeat purchase and profitability measures also provide some rough indicators of satisfaction.  </a:t>
            </a:r>
          </a:p>
          <a:p>
            <a:pPr marL="171450" indent="-171450">
              <a:buFont typeface="Arial" panose="020B0604020202020204" pitchFamily="34" charset="0"/>
              <a:buChar char="•"/>
              <a:defRPr/>
            </a:pPr>
            <a:r>
              <a:rPr lang="en-US" dirty="0">
                <a:latin typeface="Arial" pitchFamily="34" charset="0"/>
                <a:cs typeface="Arial" pitchFamily="34" charset="0"/>
              </a:rPr>
              <a:t>Therefore, </a:t>
            </a:r>
            <a:r>
              <a:rPr lang="en-US" u="sng" dirty="0">
                <a:latin typeface="Arial" pitchFamily="34" charset="0"/>
                <a:cs typeface="Arial" pitchFamily="34" charset="0"/>
              </a:rPr>
              <a:t>evaluating micro-marketing effectiveness is difficult, but not impossible</a:t>
            </a:r>
            <a:r>
              <a:rPr lang="en-US" dirty="0">
                <a:latin typeface="Arial" pitchFamily="34" charset="0"/>
                <a:cs typeface="Arial" pitchFamily="34" charset="0"/>
              </a:rPr>
              <a:t>. </a:t>
            </a:r>
          </a:p>
          <a:p>
            <a:pPr>
              <a:defRPr/>
            </a:pPr>
            <a:endParaRPr lang="en-US" i="1" dirty="0">
              <a:latin typeface="Arial" pitchFamily="34" charset="0"/>
              <a:cs typeface="Arial" pitchFamily="34" charset="0"/>
            </a:endParaRPr>
          </a:p>
          <a:p>
            <a:pPr>
              <a:defRPr/>
            </a:pPr>
            <a:r>
              <a:rPr lang="en-US" b="1" i="1" dirty="0">
                <a:latin typeface="Arial" pitchFamily="34" charset="0"/>
                <a:cs typeface="Arial" pitchFamily="34" charset="0"/>
              </a:rPr>
              <a:t>Discussion Question: Why would it be wise for a firm to use several different types of measures to check customer satisfaction?</a:t>
            </a:r>
          </a:p>
        </p:txBody>
      </p:sp>
    </p:spTree>
    <p:extLst>
      <p:ext uri="{BB962C8B-B14F-4D97-AF65-F5344CB8AC3E}">
        <p14:creationId xmlns:p14="http://schemas.microsoft.com/office/powerpoint/2010/main" val="10806969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Rot="1" noChangeAspect="1" noChangeArrowheads="1" noTextEdit="1"/>
          </p:cNvSpPr>
          <p:nvPr>
            <p:ph type="sldImg"/>
          </p:nvPr>
        </p:nvSpPr>
        <p:spPr>
          <a:xfrm>
            <a:off x="503238" y="539750"/>
            <a:ext cx="3162300" cy="2373313"/>
          </a:xfrm>
          <a:ln/>
        </p:spPr>
      </p:sp>
      <p:sp>
        <p:nvSpPr>
          <p:cNvPr id="52227" name="Rectangle 3"/>
          <p:cNvSpPr>
            <a:spLocks noGrp="1" noChangeArrowheads="1"/>
          </p:cNvSpPr>
          <p:nvPr>
            <p:ph type="body" idx="1"/>
          </p:nvPr>
        </p:nvSpPr>
        <p:spPr>
          <a:xfrm>
            <a:off x="192024" y="3127248"/>
            <a:ext cx="6510528" cy="566013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p>
            <a:pPr>
              <a:lnSpc>
                <a:spcPct val="110000"/>
              </a:lnSpc>
              <a:spcBef>
                <a:spcPct val="0"/>
              </a:spcBef>
            </a:pPr>
            <a:r>
              <a:rPr lang="en-US" b="1" dirty="0">
                <a:solidFill>
                  <a:srgbClr val="000000"/>
                </a:solidFill>
              </a:rPr>
              <a:t>Summary Overview</a:t>
            </a:r>
          </a:p>
          <a:p>
            <a:pPr>
              <a:lnSpc>
                <a:spcPct val="110000"/>
              </a:lnSpc>
              <a:spcBef>
                <a:spcPct val="0"/>
              </a:spcBef>
            </a:pPr>
            <a:r>
              <a:rPr lang="en-US" dirty="0">
                <a:solidFill>
                  <a:srgbClr val="000000"/>
                </a:solidFill>
              </a:rPr>
              <a:t>Many firms are still too production-oriented and inefficient. As evidence of this fact, </a:t>
            </a:r>
            <a:r>
              <a:rPr lang="en-US" u="sng" dirty="0">
                <a:solidFill>
                  <a:srgbClr val="000000"/>
                </a:solidFill>
              </a:rPr>
              <a:t>the failure rate is high</a:t>
            </a:r>
            <a:r>
              <a:rPr lang="en-US" dirty="0">
                <a:solidFill>
                  <a:srgbClr val="000000"/>
                </a:solidFill>
              </a:rPr>
              <a:t> for new products. The marketing efforts of inefficient firms can lead to dissatisfied customers. </a:t>
            </a:r>
          </a:p>
          <a:p>
            <a:pPr>
              <a:lnSpc>
                <a:spcPct val="110000"/>
              </a:lnSpc>
              <a:spcBef>
                <a:spcPct val="0"/>
              </a:spcBef>
            </a:pPr>
            <a:endParaRPr lang="en-US" dirty="0">
              <a:solidFill>
                <a:srgbClr val="000000"/>
              </a:solidFill>
            </a:endParaRPr>
          </a:p>
          <a:p>
            <a:pPr>
              <a:lnSpc>
                <a:spcPct val="110000"/>
              </a:lnSpc>
              <a:spcBef>
                <a:spcPct val="0"/>
              </a:spcBef>
            </a:pPr>
            <a:r>
              <a:rPr lang="en-US" b="1" dirty="0">
                <a:solidFill>
                  <a:srgbClr val="000000"/>
                </a:solidFill>
              </a:rPr>
              <a:t>Key Issues</a:t>
            </a:r>
          </a:p>
          <a:p>
            <a:pPr>
              <a:lnSpc>
                <a:spcPct val="110000"/>
              </a:lnSpc>
              <a:spcBef>
                <a:spcPct val="0"/>
              </a:spcBef>
            </a:pPr>
            <a:r>
              <a:rPr lang="en-US" dirty="0">
                <a:solidFill>
                  <a:srgbClr val="000000"/>
                </a:solidFill>
              </a:rPr>
              <a:t>Marketing inefficiencies, and the customer dissatisfaction that results from them, can be linked to one or more of the following reasons:</a:t>
            </a:r>
          </a:p>
          <a:p>
            <a:pPr marL="171450" indent="-171450">
              <a:lnSpc>
                <a:spcPct val="110000"/>
              </a:lnSpc>
              <a:spcBef>
                <a:spcPct val="0"/>
              </a:spcBef>
              <a:buFont typeface="Arial" panose="020B0604020202020204" pitchFamily="34" charset="0"/>
              <a:buChar char="•"/>
            </a:pPr>
            <a:r>
              <a:rPr lang="en-US" u="sng" dirty="0">
                <a:solidFill>
                  <a:srgbClr val="000000"/>
                </a:solidFill>
              </a:rPr>
              <a:t>Lack of interest in </a:t>
            </a:r>
            <a:r>
              <a:rPr lang="en-US" u="sng" dirty="0"/>
              <a:t>or understanding of the </a:t>
            </a:r>
            <a:r>
              <a:rPr lang="en-US" u="sng" dirty="0">
                <a:solidFill>
                  <a:srgbClr val="000000"/>
                </a:solidFill>
              </a:rPr>
              <a:t>customers.</a:t>
            </a:r>
            <a:endParaRPr lang="en-US" dirty="0">
              <a:solidFill>
                <a:srgbClr val="000000"/>
              </a:solidFill>
            </a:endParaRPr>
          </a:p>
          <a:p>
            <a:pPr marL="171450" indent="-171450">
              <a:lnSpc>
                <a:spcPct val="110000"/>
              </a:lnSpc>
              <a:spcBef>
                <a:spcPct val="0"/>
              </a:spcBef>
              <a:buFont typeface="Arial" panose="020B0604020202020204" pitchFamily="34" charset="0"/>
              <a:buChar char="•"/>
            </a:pPr>
            <a:r>
              <a:rPr lang="en-US" u="sng" dirty="0">
                <a:solidFill>
                  <a:srgbClr val="000000"/>
                </a:solidFill>
              </a:rPr>
              <a:t>Improper blending of the 4 Ps</a:t>
            </a:r>
            <a:r>
              <a:rPr lang="en-US" dirty="0">
                <a:solidFill>
                  <a:srgbClr val="000000"/>
                </a:solidFill>
              </a:rPr>
              <a:t>.  </a:t>
            </a:r>
          </a:p>
          <a:p>
            <a:pPr marL="628650" lvl="1" indent="-171450">
              <a:lnSpc>
                <a:spcPct val="110000"/>
              </a:lnSpc>
              <a:spcBef>
                <a:spcPct val="0"/>
              </a:spcBef>
              <a:buFont typeface="Arial" panose="020B0604020202020204" pitchFamily="34" charset="0"/>
              <a:buChar char="•"/>
            </a:pPr>
            <a:r>
              <a:rPr lang="en-US" dirty="0">
                <a:solidFill>
                  <a:srgbClr val="000000"/>
                </a:solidFill>
              </a:rPr>
              <a:t>Lack of understanding or failure to adjust to the marketing environment. </a:t>
            </a:r>
          </a:p>
          <a:p>
            <a:pPr marL="628650" lvl="1" indent="-171450">
              <a:lnSpc>
                <a:spcPct val="110000"/>
              </a:lnSpc>
              <a:spcBef>
                <a:spcPct val="0"/>
              </a:spcBef>
              <a:buFont typeface="Arial" panose="020B0604020202020204" pitchFamily="34" charset="0"/>
              <a:buChar char="•"/>
            </a:pPr>
            <a:r>
              <a:rPr lang="en-US" dirty="0"/>
              <a:t>Even if a firm listens to its customers, there’s no incentive for the customer to buy if the benefits of the marketing mix do not exceed the costs.</a:t>
            </a:r>
          </a:p>
          <a:p>
            <a:pPr lvl="1">
              <a:lnSpc>
                <a:spcPct val="110000"/>
              </a:lnSpc>
              <a:spcBef>
                <a:spcPct val="0"/>
              </a:spcBef>
            </a:pPr>
            <a:endParaRPr lang="en-US" dirty="0">
              <a:solidFill>
                <a:srgbClr val="000000"/>
              </a:solidFill>
            </a:endParaRPr>
          </a:p>
          <a:p>
            <a:pPr>
              <a:lnSpc>
                <a:spcPct val="110000"/>
              </a:lnSpc>
              <a:spcBef>
                <a:spcPct val="0"/>
              </a:spcBef>
            </a:pPr>
            <a:r>
              <a:rPr lang="en-US" b="1" i="1" dirty="0">
                <a:solidFill>
                  <a:srgbClr val="000000"/>
                </a:solidFill>
              </a:rPr>
              <a:t>Discussion Question: What experiences of satisfaction and dissatisfaction have you had that are linked to micro-marketing costs?</a:t>
            </a:r>
            <a:r>
              <a:rPr lang="en-US" b="1" u="sng" dirty="0">
                <a:solidFill>
                  <a:srgbClr val="000000"/>
                </a:solidFill>
              </a:rPr>
              <a:t> </a:t>
            </a:r>
          </a:p>
          <a:p>
            <a:pPr>
              <a:lnSpc>
                <a:spcPct val="110000"/>
              </a:lnSpc>
              <a:spcBef>
                <a:spcPct val="0"/>
              </a:spcBef>
            </a:pPr>
            <a:endParaRPr lang="en-US" b="1" dirty="0">
              <a:solidFill>
                <a:srgbClr val="000000"/>
              </a:solidFill>
            </a:endParaRPr>
          </a:p>
          <a:p>
            <a:pPr marL="171450" indent="-171450">
              <a:lnSpc>
                <a:spcPct val="110000"/>
              </a:lnSpc>
              <a:spcBef>
                <a:spcPct val="0"/>
              </a:spcBef>
              <a:buFont typeface="Arial" panose="020B0604020202020204" pitchFamily="34" charset="0"/>
              <a:buChar char="•"/>
            </a:pPr>
            <a:r>
              <a:rPr lang="en-US" u="sng" dirty="0">
                <a:solidFill>
                  <a:srgbClr val="000000"/>
                </a:solidFill>
              </a:rPr>
              <a:t>The high</a:t>
            </a:r>
            <a:r>
              <a:rPr lang="en-US" u="sng" baseline="0" dirty="0">
                <a:solidFill>
                  <a:srgbClr val="000000"/>
                </a:solidFill>
              </a:rPr>
              <a:t> cost of missed opportunities</a:t>
            </a:r>
            <a:r>
              <a:rPr lang="en-US" u="none" baseline="0" dirty="0">
                <a:solidFill>
                  <a:srgbClr val="000000"/>
                </a:solidFill>
              </a:rPr>
              <a:t> is a factor—t</a:t>
            </a:r>
            <a:r>
              <a:rPr lang="en-US" sz="1200" kern="1200" dirty="0">
                <a:solidFill>
                  <a:schemeClr val="tx1"/>
                </a:solidFill>
                <a:latin typeface="Arial" charset="0"/>
                <a:ea typeface="+mn-ea"/>
                <a:cs typeface="Arial" charset="0"/>
              </a:rPr>
              <a:t>oo many companies stifle innovative thinking with layers of bureaucracy and a rigid mentality.</a:t>
            </a:r>
            <a:r>
              <a:rPr lang="en-US" dirty="0">
                <a:solidFill>
                  <a:srgbClr val="000000"/>
                </a:solidFill>
              </a:rPr>
              <a:t> </a:t>
            </a:r>
          </a:p>
          <a:p>
            <a:pPr marL="628650" lvl="1" indent="-171450">
              <a:lnSpc>
                <a:spcPct val="110000"/>
              </a:lnSpc>
              <a:spcBef>
                <a:spcPct val="0"/>
              </a:spcBef>
              <a:buFont typeface="Arial" panose="020B0604020202020204" pitchFamily="34" charset="0"/>
              <a:buChar char="•"/>
            </a:pPr>
            <a:r>
              <a:rPr lang="en-US" kern="1200" dirty="0">
                <a:solidFill>
                  <a:schemeClr val="tx1"/>
                </a:solidFill>
                <a:latin typeface="Arial" charset="0"/>
                <a:ea typeface="+mn-ea"/>
                <a:cs typeface="Arial" charset="0"/>
              </a:rPr>
              <a:t>The inability to identify new target markets and opportunities</a:t>
            </a:r>
            <a:r>
              <a:rPr lang="en-US" kern="1200" baseline="0" dirty="0">
                <a:solidFill>
                  <a:schemeClr val="tx1"/>
                </a:solidFill>
                <a:latin typeface="Arial" charset="0"/>
                <a:ea typeface="+mn-ea"/>
                <a:cs typeface="Arial" charset="0"/>
              </a:rPr>
              <a:t> is a sign of failure.</a:t>
            </a:r>
            <a:endParaRPr lang="en-US" dirty="0">
              <a:solidFill>
                <a:srgbClr val="000000"/>
              </a:solidFill>
            </a:endParaRPr>
          </a:p>
          <a:p>
            <a:pPr>
              <a:lnSpc>
                <a:spcPct val="110000"/>
              </a:lnSpc>
              <a:spcBef>
                <a:spcPct val="0"/>
              </a:spcBef>
            </a:pPr>
            <a:endParaRPr lang="en-US" dirty="0">
              <a:solidFill>
                <a:srgbClr val="000000"/>
              </a:solidFill>
            </a:endParaRPr>
          </a:p>
          <a:p>
            <a:pPr marL="171450" indent="-171450">
              <a:buFont typeface="Arial" panose="020B0604020202020204" pitchFamily="34" charset="0"/>
              <a:buChar char="•"/>
            </a:pPr>
            <a:r>
              <a:rPr lang="en-US" dirty="0">
                <a:solidFill>
                  <a:srgbClr val="000000"/>
                </a:solidFill>
              </a:rPr>
              <a:t>For many firms, </a:t>
            </a:r>
            <a:r>
              <a:rPr lang="en-US" u="sng" dirty="0">
                <a:solidFill>
                  <a:srgbClr val="000000"/>
                </a:solidFill>
              </a:rPr>
              <a:t>micro-marketing does cost too much, but things are changing</a:t>
            </a:r>
            <a:r>
              <a:rPr lang="en-US" dirty="0">
                <a:solidFill>
                  <a:srgbClr val="000000"/>
                </a:solidFill>
              </a:rPr>
              <a:t>. </a:t>
            </a:r>
          </a:p>
          <a:p>
            <a:pPr marL="628650" lvl="1" indent="-171450">
              <a:buFont typeface="Arial" panose="020B0604020202020204" pitchFamily="34" charset="0"/>
              <a:buChar char="•"/>
            </a:pPr>
            <a:r>
              <a:rPr lang="en-US" dirty="0">
                <a:solidFill>
                  <a:srgbClr val="000000"/>
                </a:solidFill>
              </a:rPr>
              <a:t>Many companies are becoming more customer-oriented and </a:t>
            </a:r>
            <a:r>
              <a:rPr lang="en-US" dirty="0"/>
              <a:t>are recognizing that they need a diverse set of backgrounds and talents to meet the varied needs of their increasingly global customers</a:t>
            </a:r>
            <a:r>
              <a:rPr lang="en-US" dirty="0">
                <a:solidFill>
                  <a:srgbClr val="000000"/>
                </a:solidFill>
              </a:rPr>
              <a:t>.</a:t>
            </a:r>
          </a:p>
        </p:txBody>
      </p:sp>
    </p:spTree>
    <p:extLst>
      <p:ext uri="{BB962C8B-B14F-4D97-AF65-F5344CB8AC3E}">
        <p14:creationId xmlns:p14="http://schemas.microsoft.com/office/powerpoint/2010/main" val="18846584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25500" y="685800"/>
            <a:ext cx="2540000" cy="1905000"/>
          </a:xfrm>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b="1" dirty="0">
                <a:solidFill>
                  <a:srgbClr val="000000"/>
                </a:solidFill>
              </a:rPr>
              <a:t>Text</a:t>
            </a:r>
            <a:r>
              <a:rPr lang="en-US" b="1" baseline="0" dirty="0">
                <a:solidFill>
                  <a:srgbClr val="000000"/>
                </a:solidFill>
              </a:rPr>
              <a:t> Caption: </a:t>
            </a:r>
            <a:r>
              <a:rPr lang="en-US" dirty="0"/>
              <a:t>Micro-marketing does not cost too much when firms understand and address customer needs and wants with an effective marketing mix. Because some customers prefer not to use dangerous chemicals on their skin to keep bugs and mosquitoes away, </a:t>
            </a:r>
            <a:r>
              <a:rPr lang="en-US" dirty="0" err="1"/>
              <a:t>Shieldtox</a:t>
            </a:r>
            <a:r>
              <a:rPr lang="en-US" dirty="0"/>
              <a:t> </a:t>
            </a:r>
            <a:r>
              <a:rPr lang="en-US" dirty="0" err="1"/>
              <a:t>Naturgard</a:t>
            </a:r>
            <a:r>
              <a:rPr lang="en-US" dirty="0"/>
              <a:t> uses natural ingredients to offer continuous control of flying insects. </a:t>
            </a:r>
            <a:r>
              <a:rPr lang="en-US" dirty="0" err="1"/>
              <a:t>Saridon’s</a:t>
            </a:r>
            <a:r>
              <a:rPr lang="en-US" dirty="0"/>
              <a:t> clever advertising reminds customers that its tablets are a good way to manage a headache. </a:t>
            </a:r>
            <a:endParaRPr lang="en-US" sz="1200" b="0" i="0" kern="1200" dirty="0">
              <a:solidFill>
                <a:schemeClr val="tx1"/>
              </a:solidFill>
              <a:effectLst/>
              <a:latin typeface="Arial" charset="0"/>
              <a:ea typeface="+mn-ea"/>
              <a:cs typeface="Arial" charset="0"/>
            </a:endParaRPr>
          </a:p>
        </p:txBody>
      </p:sp>
    </p:spTree>
    <p:extLst>
      <p:ext uri="{BB962C8B-B14F-4D97-AF65-F5344CB8AC3E}">
        <p14:creationId xmlns:p14="http://schemas.microsoft.com/office/powerpoint/2010/main" val="3929201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Rot="1" noChangeAspect="1" noChangeArrowheads="1" noTextEdit="1"/>
          </p:cNvSpPr>
          <p:nvPr>
            <p:ph type="sldImg"/>
          </p:nvPr>
        </p:nvSpPr>
        <p:spPr>
          <a:xfrm>
            <a:off x="522288" y="549275"/>
            <a:ext cx="3216275" cy="2413000"/>
          </a:xfrm>
          <a:ln/>
        </p:spPr>
      </p:sp>
      <p:sp>
        <p:nvSpPr>
          <p:cNvPr id="53251"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dirty="0">
                <a:solidFill>
                  <a:srgbClr val="000000"/>
                </a:solidFill>
                <a:sym typeface="Wingdings" pitchFamily="2" charset="2"/>
              </a:rPr>
              <a:t>Summary Overview</a:t>
            </a:r>
          </a:p>
          <a:p>
            <a:r>
              <a:rPr lang="en-US" dirty="0">
                <a:solidFill>
                  <a:srgbClr val="000000"/>
                </a:solidFill>
                <a:sym typeface="Wingdings" pitchFamily="2" charset="2"/>
              </a:rPr>
              <a:t>Some critics argue that macro-marketing costs too much. A common criticism is that the macro-marketing system causes poor use of resources and leads to an unfair distribution of income.  </a:t>
            </a:r>
          </a:p>
          <a:p>
            <a:endParaRPr lang="en-US" dirty="0">
              <a:solidFill>
                <a:srgbClr val="000000"/>
              </a:solidFill>
              <a:sym typeface="Wingdings" pitchFamily="2" charset="2"/>
            </a:endParaRPr>
          </a:p>
          <a:p>
            <a:r>
              <a:rPr lang="en-US" b="1" dirty="0">
                <a:solidFill>
                  <a:srgbClr val="000000"/>
                </a:solidFill>
                <a:sym typeface="Wingdings" pitchFamily="2" charset="2"/>
              </a:rPr>
              <a:t>Key Issues</a:t>
            </a:r>
          </a:p>
          <a:p>
            <a:pPr marL="171450" indent="-171450">
              <a:buFont typeface="Arial" panose="020B0604020202020204" pitchFamily="34" charset="0"/>
              <a:buChar char="•"/>
            </a:pPr>
            <a:r>
              <a:rPr lang="en-US" dirty="0">
                <a:solidFill>
                  <a:srgbClr val="000000"/>
                </a:solidFill>
                <a:sym typeface="Wingdings" pitchFamily="2" charset="2"/>
              </a:rPr>
              <a:t> Some people feel that marketing contributes to the development of </a:t>
            </a:r>
            <a:r>
              <a:rPr lang="en-US" u="sng" dirty="0">
                <a:solidFill>
                  <a:srgbClr val="000000"/>
                </a:solidFill>
                <a:sym typeface="Wingdings" pitchFamily="2" charset="2"/>
              </a:rPr>
              <a:t>monopolistic competition. </a:t>
            </a:r>
          </a:p>
          <a:p>
            <a:pPr marL="628650" lvl="1" indent="-171450">
              <a:buFont typeface="Arial" panose="020B0604020202020204" pitchFamily="34" charset="0"/>
              <a:buChar char="•"/>
            </a:pPr>
            <a:r>
              <a:rPr lang="en-US" dirty="0">
                <a:solidFill>
                  <a:srgbClr val="000000"/>
                </a:solidFill>
              </a:rPr>
              <a:t>They contend that </a:t>
            </a:r>
            <a:r>
              <a:rPr lang="en-US" u="sng" dirty="0">
                <a:solidFill>
                  <a:srgbClr val="000000"/>
                </a:solidFill>
              </a:rPr>
              <a:t>marketing leads to higher prices, restricted output, and reductions in national income and employment.</a:t>
            </a:r>
            <a:r>
              <a:rPr lang="en-US" dirty="0">
                <a:solidFill>
                  <a:srgbClr val="000000"/>
                </a:solidFill>
              </a:rPr>
              <a:t>  </a:t>
            </a:r>
          </a:p>
          <a:p>
            <a:pPr marL="171450" indent="-171450">
              <a:buFont typeface="Arial" panose="020B0604020202020204" pitchFamily="34" charset="0"/>
              <a:buChar char="•"/>
            </a:pPr>
            <a:r>
              <a:rPr lang="en-US" dirty="0">
                <a:solidFill>
                  <a:srgbClr val="000000"/>
                </a:solidFill>
                <a:sym typeface="Wingdings" pitchFamily="2" charset="2"/>
              </a:rPr>
              <a:t> However, as firms succeed, success attracts competition and encourages innovation.  </a:t>
            </a:r>
          </a:p>
          <a:p>
            <a:pPr marL="628650" lvl="1" indent="-171450">
              <a:buFont typeface="Arial" panose="020B0604020202020204" pitchFamily="34" charset="0"/>
              <a:buChar char="•"/>
            </a:pPr>
            <a:r>
              <a:rPr lang="en-CA" sz="1200" b="0" i="0" u="none" strike="noStrike" kern="1200" baseline="0" dirty="0">
                <a:solidFill>
                  <a:schemeClr val="tx1"/>
                </a:solidFill>
                <a:latin typeface="Arial" charset="0"/>
                <a:ea typeface="+mn-ea"/>
                <a:cs typeface="Arial" charset="0"/>
              </a:rPr>
              <a:t>Leads to new investments, which contribute to economic growth and higher levels of national income and </a:t>
            </a:r>
            <a:r>
              <a:rPr lang="en-US" sz="1200" b="0" i="0" u="none" strike="noStrike" kern="1200" baseline="0" dirty="0">
                <a:solidFill>
                  <a:schemeClr val="tx1"/>
                </a:solidFill>
                <a:latin typeface="Arial" charset="0"/>
                <a:ea typeface="+mn-ea"/>
                <a:cs typeface="Arial" charset="0"/>
              </a:rPr>
              <a:t>employment.</a:t>
            </a:r>
            <a:endParaRPr lang="en-US" b="1" dirty="0"/>
          </a:p>
        </p:txBody>
      </p:sp>
    </p:spTree>
    <p:extLst>
      <p:ext uri="{BB962C8B-B14F-4D97-AF65-F5344CB8AC3E}">
        <p14:creationId xmlns:p14="http://schemas.microsoft.com/office/powerpoint/2010/main" val="4547054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Rot="1" noChangeAspect="1" noChangeArrowheads="1" noTextEdit="1"/>
          </p:cNvSpPr>
          <p:nvPr>
            <p:ph type="sldImg"/>
          </p:nvPr>
        </p:nvSpPr>
        <p:spPr>
          <a:xfrm>
            <a:off x="503238" y="539750"/>
            <a:ext cx="3162300" cy="2373313"/>
          </a:xfrm>
          <a:ln/>
        </p:spPr>
      </p:sp>
      <p:sp>
        <p:nvSpPr>
          <p:cNvPr id="58372" name="Rectangle 3"/>
          <p:cNvSpPr>
            <a:spLocks noGrp="1" noChangeArrowheads="1"/>
          </p:cNvSpPr>
          <p:nvPr>
            <p:ph type="body" idx="1"/>
          </p:nvPr>
        </p:nvSpPr>
        <p:spPr>
          <a:xfrm>
            <a:off x="192024" y="3127248"/>
            <a:ext cx="6510528" cy="5660136"/>
          </a:xfrm>
          <a:ln/>
        </p:spPr>
        <p:txBody>
          <a:bodyPr/>
          <a:lstStyle/>
          <a:p>
            <a:pPr>
              <a:defRPr/>
            </a:pPr>
            <a:r>
              <a:rPr lang="en-US" b="1" dirty="0"/>
              <a:t>Summary Overview</a:t>
            </a:r>
          </a:p>
          <a:p>
            <a:pPr>
              <a:defRPr/>
            </a:pPr>
            <a:r>
              <a:rPr lang="en-US" dirty="0"/>
              <a:t>Marketers should be sensitive to other popular criticisms of macro-marketing.</a:t>
            </a:r>
          </a:p>
          <a:p>
            <a:pPr>
              <a:defRPr/>
            </a:pPr>
            <a:endParaRPr lang="en-US" dirty="0"/>
          </a:p>
          <a:p>
            <a:pPr>
              <a:defRPr/>
            </a:pPr>
            <a:r>
              <a:rPr lang="en-US" b="1" dirty="0"/>
              <a:t>Key Issues</a:t>
            </a:r>
          </a:p>
          <a:p>
            <a:pPr marL="171450" indent="-171450">
              <a:buFont typeface="Arial" panose="020B0604020202020204" pitchFamily="34" charset="0"/>
              <a:buChar char="•"/>
              <a:defRPr/>
            </a:pPr>
            <a:r>
              <a:rPr lang="en-US" dirty="0">
                <a:solidFill>
                  <a:srgbClr val="000000"/>
                </a:solidFill>
              </a:rPr>
              <a:t>Many critics are offended by advertising, the most often criticized micro-marketing activity. But what about the macro view of advertising? </a:t>
            </a:r>
          </a:p>
          <a:p>
            <a:pPr marL="171450" indent="-171450">
              <a:buFont typeface="Arial" panose="020B0604020202020204" pitchFamily="34" charset="0"/>
              <a:buChar char="•"/>
              <a:defRPr/>
            </a:pPr>
            <a:r>
              <a:rPr lang="en-US" u="sng" dirty="0">
                <a:solidFill>
                  <a:srgbClr val="000000"/>
                </a:solidFill>
              </a:rPr>
              <a:t>Is advertising a waste of resources</a:t>
            </a:r>
            <a:r>
              <a:rPr lang="en-US" dirty="0">
                <a:solidFill>
                  <a:srgbClr val="000000"/>
                </a:solidFill>
              </a:rPr>
              <a:t>? </a:t>
            </a:r>
          </a:p>
          <a:p>
            <a:pPr marL="628650" lvl="1" indent="-171450">
              <a:buFont typeface="Arial" panose="020B0604020202020204" pitchFamily="34" charset="0"/>
              <a:buChar char="•"/>
              <a:defRPr/>
            </a:pPr>
            <a:r>
              <a:rPr lang="en-US" dirty="0">
                <a:solidFill>
                  <a:srgbClr val="000000"/>
                </a:solidFill>
              </a:rPr>
              <a:t>In relation to the volume of products sold, advertising is an efficient way to communicate product-benefit information. </a:t>
            </a:r>
          </a:p>
          <a:p>
            <a:pPr marL="628650" lvl="1" indent="-171450">
              <a:buFont typeface="Arial" panose="020B0604020202020204" pitchFamily="34" charset="0"/>
              <a:buChar char="•"/>
              <a:defRPr/>
            </a:pPr>
            <a:r>
              <a:rPr lang="en-US" dirty="0">
                <a:solidFill>
                  <a:srgbClr val="000000"/>
                </a:solidFill>
              </a:rPr>
              <a:t>This efficiency contributes to economies of scale in production, distribution, and sales.</a:t>
            </a:r>
          </a:p>
          <a:p>
            <a:pPr marL="171450" indent="-171450">
              <a:buFont typeface="Arial" panose="020B0604020202020204" pitchFamily="34" charset="0"/>
              <a:buChar char="•"/>
              <a:defRPr/>
            </a:pPr>
            <a:r>
              <a:rPr lang="en-US" dirty="0">
                <a:solidFill>
                  <a:srgbClr val="000000"/>
                </a:solidFill>
              </a:rPr>
              <a:t>Others argue that consumers are too easily controlled by business firms. </a:t>
            </a:r>
          </a:p>
          <a:p>
            <a:pPr marL="628650" lvl="1" indent="-171450">
              <a:buFont typeface="Arial" panose="020B0604020202020204" pitchFamily="34" charset="0"/>
              <a:buChar char="•"/>
              <a:defRPr/>
            </a:pPr>
            <a:r>
              <a:rPr lang="en-US" dirty="0">
                <a:solidFill>
                  <a:srgbClr val="000000"/>
                </a:solidFill>
              </a:rPr>
              <a:t>But </a:t>
            </a:r>
            <a:r>
              <a:rPr lang="en-US" u="sng" dirty="0">
                <a:solidFill>
                  <a:srgbClr val="000000"/>
                </a:solidFill>
              </a:rPr>
              <a:t>consumers are not puppets</a:t>
            </a:r>
            <a:r>
              <a:rPr lang="en-US" dirty="0">
                <a:solidFill>
                  <a:srgbClr val="000000"/>
                </a:solidFill>
              </a:rPr>
              <a:t>—people are not as controllable as this criticism suggests. Competition offers consumers different alternatives. </a:t>
            </a:r>
          </a:p>
          <a:p>
            <a:pPr marL="628650" lvl="1" indent="-171450">
              <a:buFont typeface="Wingdings" pitchFamily="2" charset="2"/>
              <a:buChar char="à"/>
              <a:defRPr/>
            </a:pPr>
            <a:endParaRPr lang="en-US" dirty="0">
              <a:solidFill>
                <a:srgbClr val="000000"/>
              </a:solidFill>
            </a:endParaRPr>
          </a:p>
          <a:p>
            <a:pPr>
              <a:defRPr/>
            </a:pPr>
            <a:r>
              <a:rPr lang="en-US" b="1" i="1" dirty="0">
                <a:solidFill>
                  <a:srgbClr val="000000"/>
                </a:solidFill>
              </a:rPr>
              <a:t>Discussion Question: Who is more qualified than the individual consumer to determine his/her own requirements for goods and services?</a:t>
            </a:r>
            <a:r>
              <a:rPr lang="en-US" b="1" dirty="0">
                <a:solidFill>
                  <a:srgbClr val="000000"/>
                </a:solidFill>
              </a:rPr>
              <a:t> </a:t>
            </a:r>
          </a:p>
          <a:p>
            <a:pPr marL="171450" indent="-171450">
              <a:buFont typeface="Arial" panose="020B0604020202020204" pitchFamily="34" charset="0"/>
              <a:buChar char="•"/>
              <a:defRPr/>
            </a:pPr>
            <a:endParaRPr lang="en-US" b="1" dirty="0">
              <a:solidFill>
                <a:srgbClr val="000000"/>
              </a:solidFill>
            </a:endParaRPr>
          </a:p>
          <a:p>
            <a:pPr marL="171450" indent="-171450">
              <a:buFont typeface="Arial" panose="020B0604020202020204" pitchFamily="34" charset="0"/>
              <a:buChar char="•"/>
              <a:defRPr/>
            </a:pPr>
            <a:r>
              <a:rPr lang="en-US" u="sng" dirty="0">
                <a:solidFill>
                  <a:srgbClr val="000000"/>
                </a:solidFill>
              </a:rPr>
              <a:t>Needs and wants change</a:t>
            </a:r>
            <a:r>
              <a:rPr lang="en-US" dirty="0">
                <a:solidFill>
                  <a:srgbClr val="000000"/>
                </a:solidFill>
              </a:rPr>
              <a:t>.  </a:t>
            </a:r>
          </a:p>
          <a:p>
            <a:pPr marL="628650" lvl="1" indent="-171450">
              <a:buFont typeface="Arial" panose="020B0604020202020204" pitchFamily="34" charset="0"/>
              <a:buChar char="•"/>
              <a:defRPr/>
            </a:pPr>
            <a:r>
              <a:rPr lang="en-US" dirty="0">
                <a:solidFill>
                  <a:srgbClr val="000000"/>
                </a:solidFill>
              </a:rPr>
              <a:t>Marketers work to improve the overall quality of life by making products that lead to higher levels of need fulfillment.</a:t>
            </a:r>
          </a:p>
        </p:txBody>
      </p:sp>
    </p:spTree>
    <p:extLst>
      <p:ext uri="{BB962C8B-B14F-4D97-AF65-F5344CB8AC3E}">
        <p14:creationId xmlns:p14="http://schemas.microsoft.com/office/powerpoint/2010/main" val="17949296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Rot="1" noChangeAspect="1" noChangeArrowheads="1" noTextEdit="1"/>
          </p:cNvSpPr>
          <p:nvPr>
            <p:ph type="sldImg"/>
          </p:nvPr>
        </p:nvSpPr>
        <p:spPr>
          <a:xfrm>
            <a:off x="503238" y="539750"/>
            <a:ext cx="3162300" cy="2373313"/>
          </a:xfrm>
          <a:ln/>
        </p:spPr>
      </p:sp>
      <p:sp>
        <p:nvSpPr>
          <p:cNvPr id="58372" name="Rectangle 3"/>
          <p:cNvSpPr>
            <a:spLocks noGrp="1" noChangeArrowheads="1"/>
          </p:cNvSpPr>
          <p:nvPr>
            <p:ph type="body" idx="1"/>
          </p:nvPr>
        </p:nvSpPr>
        <p:spPr>
          <a:xfrm>
            <a:off x="192024" y="3127248"/>
            <a:ext cx="6510528" cy="5660136"/>
          </a:xfrm>
          <a:ln/>
        </p:spPr>
        <p:txBody>
          <a:bodyPr/>
          <a:lstStyle/>
          <a:p>
            <a:pPr>
              <a:spcAft>
                <a:spcPct val="30000"/>
              </a:spcAft>
              <a:defRPr/>
            </a:pPr>
            <a:r>
              <a:rPr lang="en-US" b="1" dirty="0"/>
              <a:t>Summary Overview</a:t>
            </a:r>
          </a:p>
          <a:p>
            <a:pPr>
              <a:defRPr/>
            </a:pPr>
            <a:r>
              <a:rPr lang="en-US" dirty="0">
                <a:solidFill>
                  <a:srgbClr val="000000"/>
                </a:solidFill>
              </a:rPr>
              <a:t>There is no doubt that marketing caters to materialistic values. However, people disagree as to whether marketing:</a:t>
            </a:r>
          </a:p>
          <a:p>
            <a:pPr>
              <a:buFont typeface="Wingdings" pitchFamily="2" charset="2"/>
              <a:buNone/>
              <a:defRPr/>
            </a:pPr>
            <a:r>
              <a:rPr lang="en-US" dirty="0">
                <a:solidFill>
                  <a:srgbClr val="000000"/>
                </a:solidFill>
              </a:rPr>
              <a:t>(a) creates these values, or </a:t>
            </a:r>
          </a:p>
          <a:p>
            <a:pPr>
              <a:buFont typeface="Wingdings" pitchFamily="2" charset="2"/>
              <a:buNone/>
              <a:defRPr/>
            </a:pPr>
            <a:r>
              <a:rPr lang="en-US" dirty="0">
                <a:solidFill>
                  <a:srgbClr val="000000"/>
                </a:solidFill>
              </a:rPr>
              <a:t>(b) simply appeals to values that already exist.</a:t>
            </a:r>
          </a:p>
          <a:p>
            <a:pPr>
              <a:buFont typeface="Wingdings" pitchFamily="2" charset="2"/>
              <a:buChar char="à"/>
              <a:defRPr/>
            </a:pPr>
            <a:endParaRPr lang="en-US" dirty="0">
              <a:solidFill>
                <a:srgbClr val="000000"/>
              </a:solidFill>
            </a:endParaRPr>
          </a:p>
          <a:p>
            <a:pPr>
              <a:defRPr/>
            </a:pPr>
            <a:r>
              <a:rPr lang="en-US" b="1" dirty="0">
                <a:solidFill>
                  <a:srgbClr val="000000"/>
                </a:solidFill>
              </a:rPr>
              <a:t>Key Issues</a:t>
            </a:r>
          </a:p>
          <a:p>
            <a:pPr marL="171450" indent="-171450">
              <a:buFont typeface="Arial" panose="020B0604020202020204" pitchFamily="34" charset="0"/>
              <a:buChar char="•"/>
              <a:defRPr/>
            </a:pPr>
            <a:r>
              <a:rPr lang="en-US" dirty="0">
                <a:solidFill>
                  <a:srgbClr val="000000"/>
                </a:solidFill>
              </a:rPr>
              <a:t>Not only do consumers in a free society have choices, but they have virtually unlimited wants and needs. </a:t>
            </a:r>
          </a:p>
          <a:p>
            <a:pPr marL="171450" indent="-171450">
              <a:buFont typeface="Arial" panose="020B0604020202020204" pitchFamily="34" charset="0"/>
              <a:buChar char="•"/>
              <a:defRPr/>
            </a:pPr>
            <a:r>
              <a:rPr lang="en-US" dirty="0">
                <a:solidFill>
                  <a:srgbClr val="000000"/>
                </a:solidFill>
              </a:rPr>
              <a:t>Advertising informs people about products that will help fulfill their wants and needs.</a:t>
            </a:r>
          </a:p>
          <a:p>
            <a:pPr lvl="1">
              <a:buFont typeface="Arial" pitchFamily="34" charset="0"/>
              <a:buChar char="•"/>
              <a:defRPr/>
            </a:pPr>
            <a:endParaRPr lang="en-US" dirty="0">
              <a:solidFill>
                <a:srgbClr val="000000"/>
              </a:solidFill>
            </a:endParaRPr>
          </a:p>
          <a:p>
            <a:pPr>
              <a:defRPr/>
            </a:pPr>
            <a:r>
              <a:rPr lang="en-US" b="1" i="1" dirty="0">
                <a:solidFill>
                  <a:srgbClr val="000000"/>
                </a:solidFill>
              </a:rPr>
              <a:t>Discussion Question: To what extent can marketers force consumers to use goods or services? Do marketers really just provide choices and leave it to consumers to decide if any of the choices serve their basic needs?</a:t>
            </a:r>
          </a:p>
        </p:txBody>
      </p:sp>
    </p:spTree>
    <p:extLst>
      <p:ext uri="{BB962C8B-B14F-4D97-AF65-F5344CB8AC3E}">
        <p14:creationId xmlns:p14="http://schemas.microsoft.com/office/powerpoint/2010/main" val="13177067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Rot="1" noChangeAspect="1" noChangeArrowheads="1" noTextEdit="1"/>
          </p:cNvSpPr>
          <p:nvPr>
            <p:ph type="sldImg"/>
          </p:nvPr>
        </p:nvSpPr>
        <p:spPr>
          <a:xfrm>
            <a:off x="503238" y="539750"/>
            <a:ext cx="3162300" cy="2373313"/>
          </a:xfrm>
          <a:ln/>
        </p:spPr>
      </p:sp>
      <p:sp>
        <p:nvSpPr>
          <p:cNvPr id="57347" name="Rectangle 3"/>
          <p:cNvSpPr>
            <a:spLocks noGrp="1" noChangeArrowheads="1"/>
          </p:cNvSpPr>
          <p:nvPr>
            <p:ph type="body" idx="1"/>
          </p:nvPr>
        </p:nvSpPr>
        <p:spPr>
          <a:xfrm>
            <a:off x="192024" y="3127248"/>
            <a:ext cx="6510528" cy="5660136"/>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t>This video is the U.S version of Dove’s “Evolution” ad. It shows the transformation of a model’s appearance from the original image to the image that is posted on a billboard, with the closing commentary “no wonder our perception of beauty is distorted.”  This ad has been widely viewed across the web. What do you think of this ad and Dove’s strategy? How does this campaign relate to Dove’s positioning in the market? Is it in Dove’s self-interest? Is it helpful to society?   </a:t>
            </a:r>
          </a:p>
          <a:p>
            <a:endParaRPr lang="en-US" dirty="0"/>
          </a:p>
          <a:p>
            <a:r>
              <a:rPr lang="en-US" b="1" dirty="0">
                <a:latin typeface="Arial" pitchFamily="34" charset="0"/>
                <a:cs typeface="Arial" pitchFamily="34" charset="0"/>
              </a:rPr>
              <a:t>Video Operation:</a:t>
            </a:r>
          </a:p>
          <a:p>
            <a:r>
              <a:rPr lang="en-US" sz="1200" b="0" i="0" kern="1200" dirty="0">
                <a:solidFill>
                  <a:schemeClr val="tx1"/>
                </a:solidFill>
                <a:effectLst/>
                <a:latin typeface="Arial" charset="0"/>
                <a:ea typeface="+mn-ea"/>
                <a:cs typeface="Arial" charset="0"/>
              </a:rPr>
              <a:t>INTERNET CONNECTION REQUIRED</a:t>
            </a:r>
          </a:p>
          <a:p>
            <a:r>
              <a:rPr lang="en-US" sz="1200" b="0" i="0" kern="1200" dirty="0">
                <a:solidFill>
                  <a:schemeClr val="tx1"/>
                </a:solidFill>
                <a:effectLst/>
                <a:latin typeface="Arial" charset="0"/>
                <a:ea typeface="+mn-ea"/>
                <a:cs typeface="Arial" charset="0"/>
              </a:rPr>
              <a:t>Clicking on the orange circle image will open a web browser and access this video. When the video is completed, you can close or minimize the browser and return to the PowerPoint slides.</a:t>
            </a:r>
          </a:p>
        </p:txBody>
      </p:sp>
    </p:spTree>
    <p:extLst>
      <p:ext uri="{BB962C8B-B14F-4D97-AF65-F5344CB8AC3E}">
        <p14:creationId xmlns:p14="http://schemas.microsoft.com/office/powerpoint/2010/main" val="18058345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a:xfrm>
            <a:off x="503238" y="539750"/>
            <a:ext cx="3162300" cy="2373313"/>
          </a:xfrm>
          <a:ln/>
        </p:spPr>
      </p:sp>
      <p:sp>
        <p:nvSpPr>
          <p:cNvPr id="58372" name="Rectangle 3"/>
          <p:cNvSpPr>
            <a:spLocks noGrp="1" noChangeArrowheads="1"/>
          </p:cNvSpPr>
          <p:nvPr>
            <p:ph type="body" idx="1"/>
          </p:nvPr>
        </p:nvSpPr>
        <p:spPr>
          <a:xfrm>
            <a:off x="192024" y="3127248"/>
            <a:ext cx="6510528" cy="5660136"/>
          </a:xfrm>
          <a:ln/>
        </p:spPr>
        <p:txBody>
          <a:bodyPr/>
          <a:lstStyle/>
          <a:p>
            <a:pPr>
              <a:defRPr/>
            </a:pPr>
            <a:r>
              <a:rPr lang="en-US" b="1" dirty="0">
                <a:solidFill>
                  <a:srgbClr val="000000"/>
                </a:solidFill>
              </a:rPr>
              <a:t>Summary Overview</a:t>
            </a:r>
          </a:p>
          <a:p>
            <a:pPr>
              <a:defRPr/>
            </a:pPr>
            <a:r>
              <a:rPr lang="en-US" dirty="0">
                <a:solidFill>
                  <a:srgbClr val="000000"/>
                </a:solidFill>
              </a:rPr>
              <a:t>Critics suggest that advertising elevates the wrong values, by overemphasizing sexual appeals and self-gratification. </a:t>
            </a:r>
          </a:p>
          <a:p>
            <a:pPr>
              <a:defRPr/>
            </a:pPr>
            <a:endParaRPr lang="en-US" dirty="0">
              <a:solidFill>
                <a:srgbClr val="000000"/>
              </a:solidFill>
            </a:endParaRPr>
          </a:p>
          <a:p>
            <a:pPr>
              <a:defRPr/>
            </a:pPr>
            <a:r>
              <a:rPr lang="en-US" b="1" dirty="0">
                <a:solidFill>
                  <a:srgbClr val="000000"/>
                </a:solidFill>
              </a:rPr>
              <a:t>Key Issues </a:t>
            </a:r>
          </a:p>
          <a:p>
            <a:pPr marL="171450" indent="-171450">
              <a:buFont typeface="Arial" panose="020B0604020202020204" pitchFamily="34" charset="0"/>
              <a:buChar char="•"/>
              <a:defRPr/>
            </a:pPr>
            <a:r>
              <a:rPr lang="en-US" u="sng" dirty="0">
                <a:solidFill>
                  <a:srgbClr val="000000"/>
                </a:solidFill>
              </a:rPr>
              <a:t>Products do improve the quality of life</a:t>
            </a:r>
            <a:r>
              <a:rPr lang="en-US" dirty="0">
                <a:solidFill>
                  <a:srgbClr val="000000"/>
                </a:solidFill>
              </a:rPr>
              <a:t>, by making it possible to satisfy higher level needs. </a:t>
            </a:r>
          </a:p>
          <a:p>
            <a:pPr marL="628650" lvl="1" indent="-171450">
              <a:buFont typeface="Arial" panose="020B0604020202020204" pitchFamily="34" charset="0"/>
              <a:buChar char="•"/>
              <a:defRPr/>
            </a:pPr>
            <a:r>
              <a:rPr lang="en-US" dirty="0">
                <a:solidFill>
                  <a:srgbClr val="000000"/>
                </a:solidFill>
              </a:rPr>
              <a:t>For example the Internet </a:t>
            </a:r>
            <a:r>
              <a:rPr lang="en-US" sz="1200" b="0" i="0" u="none" strike="noStrike" kern="1200" baseline="0" dirty="0">
                <a:solidFill>
                  <a:schemeClr val="tx1"/>
                </a:solidFill>
                <a:latin typeface="Arial" charset="0"/>
                <a:ea typeface="+mn-ea"/>
                <a:cs typeface="Arial" charset="0"/>
              </a:rPr>
              <a:t>empowers people </a:t>
            </a:r>
            <a:r>
              <a:rPr lang="en-CA" sz="1200" b="0" i="0" u="none" strike="noStrike" kern="1200" baseline="0" dirty="0">
                <a:solidFill>
                  <a:schemeClr val="tx1"/>
                </a:solidFill>
                <a:latin typeface="Arial" charset="0"/>
                <a:ea typeface="+mn-ea"/>
                <a:cs typeface="Arial" charset="0"/>
              </a:rPr>
              <a:t>with information in ways that could not be imagined a </a:t>
            </a:r>
            <a:r>
              <a:rPr lang="en-US" sz="1200" b="0" i="0" u="none" strike="noStrike" kern="1200" baseline="0" dirty="0">
                <a:solidFill>
                  <a:schemeClr val="tx1"/>
                </a:solidFill>
                <a:latin typeface="Arial" charset="0"/>
                <a:ea typeface="+mn-ea"/>
                <a:cs typeface="Arial" charset="0"/>
              </a:rPr>
              <a:t>decade ago</a:t>
            </a:r>
            <a:endParaRPr lang="en-US" dirty="0">
              <a:solidFill>
                <a:srgbClr val="000000"/>
              </a:solidFill>
            </a:endParaRPr>
          </a:p>
          <a:p>
            <a:pPr marL="171450" indent="-171450">
              <a:buFont typeface="Arial" panose="020B0604020202020204" pitchFamily="34" charset="0"/>
              <a:buChar char="•"/>
              <a:defRPr/>
            </a:pPr>
            <a:r>
              <a:rPr lang="en-US" dirty="0">
                <a:solidFill>
                  <a:srgbClr val="000000"/>
                </a:solidFill>
              </a:rPr>
              <a:t>In the short run, marketing reflects social values, and then enhances and reinforces them in the long run.</a:t>
            </a:r>
          </a:p>
          <a:p>
            <a:pPr marL="171450" indent="-171450">
              <a:buFont typeface="Arial" panose="020B0604020202020204" pitchFamily="34" charset="0"/>
              <a:buChar char="•"/>
              <a:defRPr/>
            </a:pPr>
            <a:r>
              <a:rPr lang="en-US" u="sng" dirty="0">
                <a:solidFill>
                  <a:srgbClr val="000000"/>
                </a:solidFill>
              </a:rPr>
              <a:t>Not all needs are met</a:t>
            </a:r>
            <a:r>
              <a:rPr lang="en-US" dirty="0">
                <a:solidFill>
                  <a:srgbClr val="000000"/>
                </a:solidFill>
              </a:rPr>
              <a:t>. </a:t>
            </a:r>
          </a:p>
          <a:p>
            <a:pPr marL="628650" lvl="1" indent="-171450">
              <a:buFont typeface="Arial" panose="020B0604020202020204" pitchFamily="34" charset="0"/>
              <a:buChar char="•"/>
              <a:defRPr/>
            </a:pPr>
            <a:r>
              <a:rPr lang="en-US" dirty="0">
                <a:solidFill>
                  <a:srgbClr val="000000"/>
                </a:solidFill>
              </a:rPr>
              <a:t>Even in countries with well-developed macro-marketing systems, there are homeless people, illiterate adults, people who suffer discrimination, the sick, and the hungry. </a:t>
            </a:r>
          </a:p>
          <a:p>
            <a:pPr marL="628650" marR="0" lvl="1"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dirty="0">
                <a:solidFill>
                  <a:srgbClr val="000000"/>
                </a:solidFill>
              </a:rPr>
              <a:t>High </a:t>
            </a:r>
            <a:r>
              <a:rPr lang="en-US" dirty="0"/>
              <a:t>competition does help drive down prices, stimulate economic growth, create jobs, and spread income among more people.</a:t>
            </a:r>
            <a:r>
              <a:rPr lang="en-US" u="sng" dirty="0">
                <a:solidFill>
                  <a:srgbClr val="000000"/>
                </a:solidFill>
              </a:rPr>
              <a:t> Not all needs are met</a:t>
            </a:r>
            <a:r>
              <a:rPr lang="en-US" dirty="0">
                <a:solidFill>
                  <a:srgbClr val="000000"/>
                </a:solidFill>
              </a:rPr>
              <a:t>. </a:t>
            </a:r>
          </a:p>
          <a:p>
            <a:pPr marL="628650" lvl="1" indent="-171450">
              <a:buFont typeface="Arial" panose="020B0604020202020204" pitchFamily="34" charset="0"/>
              <a:buChar char="•"/>
              <a:defRPr/>
            </a:pPr>
            <a:endParaRPr lang="en-US" dirty="0">
              <a:solidFill>
                <a:srgbClr val="000000"/>
              </a:solidFill>
            </a:endParaRPr>
          </a:p>
          <a:p>
            <a:pPr>
              <a:defRPr/>
            </a:pPr>
            <a:r>
              <a:rPr lang="en-US" b="1" i="1" dirty="0">
                <a:solidFill>
                  <a:srgbClr val="000000"/>
                </a:solidFill>
              </a:rPr>
              <a:t>Discussion Question: Is it the macro-marketing system that creates these problems?</a:t>
            </a:r>
          </a:p>
          <a:p>
            <a:pPr>
              <a:defRPr/>
            </a:pPr>
            <a:endParaRPr lang="en-US" b="1" i="1" dirty="0">
              <a:solidFill>
                <a:srgbClr val="000000"/>
              </a:solidFill>
            </a:endParaRPr>
          </a:p>
          <a:p>
            <a:pPr marL="171450" indent="-171450">
              <a:buFont typeface="Arial" panose="020B0604020202020204" pitchFamily="34" charset="0"/>
              <a:buChar char="•"/>
              <a:defRPr/>
            </a:pPr>
            <a:r>
              <a:rPr lang="en-US" u="sng" dirty="0">
                <a:solidFill>
                  <a:srgbClr val="000000"/>
                </a:solidFill>
              </a:rPr>
              <a:t>Macro-marketing cannot eliminate all social problems</a:t>
            </a:r>
            <a:r>
              <a:rPr lang="en-US" dirty="0">
                <a:solidFill>
                  <a:srgbClr val="000000"/>
                </a:solidFill>
              </a:rPr>
              <a:t> or guarantee the success of government aid programs.</a:t>
            </a:r>
          </a:p>
        </p:txBody>
      </p:sp>
    </p:spTree>
    <p:extLst>
      <p:ext uri="{BB962C8B-B14F-4D97-AF65-F5344CB8AC3E}">
        <p14:creationId xmlns:p14="http://schemas.microsoft.com/office/powerpoint/2010/main" val="21200498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Rot="1" noChangeAspect="1" noChangeArrowheads="1" noTextEdit="1"/>
          </p:cNvSpPr>
          <p:nvPr>
            <p:ph type="sldImg"/>
          </p:nvPr>
        </p:nvSpPr>
        <p:spPr>
          <a:xfrm>
            <a:off x="503238" y="539750"/>
            <a:ext cx="3162300" cy="2373313"/>
          </a:xfrm>
          <a:ln/>
        </p:spPr>
      </p:sp>
      <p:sp>
        <p:nvSpPr>
          <p:cNvPr id="59395" name="Rectangle 3"/>
          <p:cNvSpPr>
            <a:spLocks noGrp="1" noChangeArrowheads="1"/>
          </p:cNvSpPr>
          <p:nvPr>
            <p:ph type="body" idx="1"/>
          </p:nvPr>
        </p:nvSpPr>
        <p:spPr>
          <a:xfrm>
            <a:off x="192024" y="3127248"/>
            <a:ext cx="6510528" cy="5660136"/>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t>Critics say that advertising elevates the wrong values. Some commercials allow such arguments—even give the arguments credibility—especially among certain groups of people. After viewing this commercial, would you say that it is promoting something wrong or bad? If not, then is the statement “Advertising elevates the wrong values” valid? </a:t>
            </a:r>
          </a:p>
          <a:p>
            <a:endParaRPr lang="en-US" dirty="0"/>
          </a:p>
          <a:p>
            <a:r>
              <a:rPr lang="en-US" b="1" dirty="0">
                <a:latin typeface="Arial" pitchFamily="34" charset="0"/>
                <a:cs typeface="Arial" pitchFamily="34" charset="0"/>
              </a:rPr>
              <a:t>Video Operation:</a:t>
            </a:r>
          </a:p>
          <a:p>
            <a:r>
              <a:rPr lang="en-US" sz="1200" b="0" i="0" kern="1200" dirty="0">
                <a:solidFill>
                  <a:schemeClr val="tx1"/>
                </a:solidFill>
                <a:effectLst/>
                <a:latin typeface="Arial" charset="0"/>
                <a:ea typeface="+mn-ea"/>
                <a:cs typeface="Arial" charset="0"/>
              </a:rPr>
              <a:t>INTERNET CONNECTION REQUIRED</a:t>
            </a:r>
          </a:p>
          <a:p>
            <a:r>
              <a:rPr lang="en-US" sz="1200" b="0" i="0" kern="1200" dirty="0">
                <a:solidFill>
                  <a:schemeClr val="tx1"/>
                </a:solidFill>
                <a:effectLst/>
                <a:latin typeface="Arial" charset="0"/>
                <a:ea typeface="+mn-ea"/>
                <a:cs typeface="Arial" charset="0"/>
              </a:rPr>
              <a:t>Clicking on the orange circle image will open a web browser and access this video. When the video is completed, you can close or minimize the browser and return to the PowerPoint slides.</a:t>
            </a:r>
          </a:p>
        </p:txBody>
      </p:sp>
    </p:spTree>
    <p:extLst>
      <p:ext uri="{BB962C8B-B14F-4D97-AF65-F5344CB8AC3E}">
        <p14:creationId xmlns:p14="http://schemas.microsoft.com/office/powerpoint/2010/main" val="21374295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Rot="1" noChangeAspect="1" noChangeArrowheads="1" noTextEdit="1"/>
          </p:cNvSpPr>
          <p:nvPr>
            <p:ph type="sldImg"/>
          </p:nvPr>
        </p:nvSpPr>
        <p:spPr>
          <a:xfrm>
            <a:off x="503238" y="539750"/>
            <a:ext cx="3162300" cy="2373313"/>
          </a:xfrm>
          <a:ln/>
        </p:spPr>
      </p:sp>
      <p:sp>
        <p:nvSpPr>
          <p:cNvPr id="60419" name="Rectangle 3"/>
          <p:cNvSpPr>
            <a:spLocks noGrp="1" noChangeArrowheads="1"/>
          </p:cNvSpPr>
          <p:nvPr>
            <p:ph type="body" idx="1"/>
          </p:nvPr>
        </p:nvSpPr>
        <p:spPr>
          <a:xfrm>
            <a:off x="192024" y="3127248"/>
            <a:ext cx="6510528" cy="566013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i="1" dirty="0"/>
              <a:t>Checking Your Knowledge</a:t>
            </a:r>
          </a:p>
          <a:p>
            <a:r>
              <a:rPr lang="en-US" b="1" dirty="0"/>
              <a:t>Answer: D</a:t>
            </a:r>
          </a:p>
          <a:p>
            <a:r>
              <a:rPr lang="en-US" b="1" dirty="0"/>
              <a:t>Feedback: </a:t>
            </a:r>
            <a:r>
              <a:rPr lang="en-US" dirty="0"/>
              <a:t>The most logical explanation from the given answers would be that consumer expectations change over time. This manager is aware that the marketer’s job is to satisfy today’s consumer wants but also to keep looking for better ways to serve consumers. The best answer is </a:t>
            </a:r>
            <a:r>
              <a:rPr lang="en-US" b="0" dirty="0"/>
              <a:t>D.</a:t>
            </a:r>
          </a:p>
          <a:p>
            <a:r>
              <a:rPr lang="en-US" dirty="0"/>
              <a:t>  </a:t>
            </a:r>
          </a:p>
          <a:p>
            <a:endParaRPr lang="en-US" dirty="0"/>
          </a:p>
          <a:p>
            <a:endParaRPr lang="en-US" i="1" u="sng" dirty="0"/>
          </a:p>
          <a:p>
            <a:endParaRPr lang="en-US" dirty="0"/>
          </a:p>
          <a:p>
            <a:endParaRPr lang="en-US" dirty="0"/>
          </a:p>
          <a:p>
            <a:endParaRPr lang="en-US" dirty="0"/>
          </a:p>
        </p:txBody>
      </p:sp>
    </p:spTree>
    <p:extLst>
      <p:ext uri="{BB962C8B-B14F-4D97-AF65-F5344CB8AC3E}">
        <p14:creationId xmlns:p14="http://schemas.microsoft.com/office/powerpoint/2010/main" val="57239212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7" name="Rectangle 2"/>
          <p:cNvSpPr>
            <a:spLocks noGrp="1" noRot="1" noChangeAspect="1" noChangeArrowheads="1" noTextEdit="1"/>
          </p:cNvSpPr>
          <p:nvPr>
            <p:ph type="sldImg"/>
          </p:nvPr>
        </p:nvSpPr>
        <p:spPr>
          <a:xfrm>
            <a:off x="522288" y="549275"/>
            <a:ext cx="3216275" cy="2413000"/>
          </a:xfrm>
          <a:ln/>
        </p:spPr>
      </p:sp>
      <p:sp>
        <p:nvSpPr>
          <p:cNvPr id="57348" name="Rectangle 3"/>
          <p:cNvSpPr>
            <a:spLocks noGrp="1" noChangeArrowheads="1"/>
          </p:cNvSpPr>
          <p:nvPr>
            <p:ph type="body" idx="1"/>
          </p:nvPr>
        </p:nvSpPr>
        <p:spPr/>
        <p:txBody>
          <a:bodyPr/>
          <a:lstStyle/>
          <a:p>
            <a:pPr eaLnBrk="1" hangingPunct="1">
              <a:defRPr/>
            </a:pPr>
            <a:r>
              <a:rPr lang="en-US" b="1" dirty="0">
                <a:solidFill>
                  <a:srgbClr val="000000"/>
                </a:solidFill>
                <a:latin typeface="Arial" pitchFamily="34" charset="0"/>
                <a:cs typeface="Arial" pitchFamily="34" charset="0"/>
              </a:rPr>
              <a:t>Summary Overview</a:t>
            </a:r>
          </a:p>
          <a:p>
            <a:pPr eaLnBrk="1" hangingPunct="1">
              <a:defRPr/>
            </a:pPr>
            <a:r>
              <a:rPr lang="en-US" dirty="0">
                <a:solidFill>
                  <a:srgbClr val="000000"/>
                </a:solidFill>
                <a:latin typeface="Arial" pitchFamily="34" charset="0"/>
                <a:cs typeface="Arial" pitchFamily="34" charset="0"/>
              </a:rPr>
              <a:t>Marketers have to make many decisions in developing a marketing mix that will satisfy their target customers. All of the variables comprising the marketing mix can be reduced to four basic categories.</a:t>
            </a:r>
          </a:p>
          <a:p>
            <a:pPr eaLnBrk="1" hangingPunct="1">
              <a:defRPr/>
            </a:pPr>
            <a:endParaRPr lang="en-US" dirty="0">
              <a:solidFill>
                <a:srgbClr val="000000"/>
              </a:solidFill>
              <a:latin typeface="Arial" pitchFamily="34" charset="0"/>
              <a:cs typeface="Arial" pitchFamily="34" charset="0"/>
            </a:endParaRPr>
          </a:p>
          <a:p>
            <a:pPr eaLnBrk="1" hangingPunct="1">
              <a:defRPr/>
            </a:pPr>
            <a:r>
              <a:rPr lang="en-US" b="1" dirty="0">
                <a:solidFill>
                  <a:srgbClr val="000000"/>
                </a:solidFill>
                <a:latin typeface="Arial" pitchFamily="34" charset="0"/>
                <a:cs typeface="Arial" pitchFamily="34" charset="0"/>
              </a:rPr>
              <a:t>Key Issues </a:t>
            </a:r>
          </a:p>
          <a:p>
            <a:pPr eaLnBrk="1" hangingPunct="1">
              <a:buFontTx/>
              <a:buChar char="•"/>
              <a:defRPr/>
            </a:pPr>
            <a:r>
              <a:rPr lang="en-US" u="sng" dirty="0">
                <a:solidFill>
                  <a:srgbClr val="000000"/>
                </a:solidFill>
                <a:latin typeface="Arial" pitchFamily="34" charset="0"/>
                <a:cs typeface="Arial" pitchFamily="34" charset="0"/>
              </a:rPr>
              <a:t> The four Ps make up a marketing mix</a:t>
            </a:r>
            <a:r>
              <a:rPr lang="en-US" dirty="0">
                <a:solidFill>
                  <a:srgbClr val="000000"/>
                </a:solidFill>
                <a:latin typeface="Arial" pitchFamily="34" charset="0"/>
                <a:cs typeface="Arial" pitchFamily="34" charset="0"/>
              </a:rPr>
              <a:t> </a:t>
            </a:r>
          </a:p>
          <a:p>
            <a:pPr eaLnBrk="1" hangingPunct="1">
              <a:defRPr/>
            </a:pPr>
            <a:r>
              <a:rPr lang="en-US" dirty="0">
                <a:solidFill>
                  <a:srgbClr val="000000"/>
                </a:solidFill>
                <a:latin typeface="Arial" pitchFamily="34" charset="0"/>
                <a:cs typeface="Arial" pitchFamily="34" charset="0"/>
              </a:rPr>
              <a:t>The “f</a:t>
            </a:r>
            <a:r>
              <a:rPr lang="en-US" u="sng" dirty="0">
                <a:solidFill>
                  <a:srgbClr val="000000"/>
                </a:solidFill>
                <a:latin typeface="Arial" pitchFamily="34" charset="0"/>
                <a:cs typeface="Arial" pitchFamily="34" charset="0"/>
              </a:rPr>
              <a:t>our Ps</a:t>
            </a:r>
            <a:r>
              <a:rPr lang="en-US" dirty="0">
                <a:solidFill>
                  <a:srgbClr val="000000"/>
                </a:solidFill>
                <a:latin typeface="Arial" pitchFamily="34" charset="0"/>
                <a:cs typeface="Arial" pitchFamily="34" charset="0"/>
              </a:rPr>
              <a:t>” are combined in differing ways to match the needs and wants of different target markets.</a:t>
            </a:r>
          </a:p>
          <a:p>
            <a:pPr eaLnBrk="1" hangingPunct="1">
              <a:lnSpc>
                <a:spcPct val="90000"/>
              </a:lnSpc>
              <a:defRPr/>
            </a:pPr>
            <a:r>
              <a:rPr lang="en-US" u="sng" dirty="0">
                <a:solidFill>
                  <a:srgbClr val="000000"/>
                </a:solidFill>
                <a:latin typeface="Arial" pitchFamily="34" charset="0"/>
                <a:cs typeface="Arial" pitchFamily="34" charset="0"/>
              </a:rPr>
              <a:t>Product:</a:t>
            </a:r>
            <a:r>
              <a:rPr lang="en-US" dirty="0">
                <a:solidFill>
                  <a:srgbClr val="000000"/>
                </a:solidFill>
                <a:latin typeface="Arial" pitchFamily="34" charset="0"/>
                <a:cs typeface="Arial" pitchFamily="34" charset="0"/>
              </a:rPr>
              <a:t> concerned with developing the right product for the target market.</a:t>
            </a:r>
          </a:p>
          <a:p>
            <a:pPr eaLnBrk="1" hangingPunct="1">
              <a:lnSpc>
                <a:spcPct val="90000"/>
              </a:lnSpc>
              <a:defRPr/>
            </a:pPr>
            <a:r>
              <a:rPr lang="en-US" u="sng" dirty="0">
                <a:solidFill>
                  <a:srgbClr val="000000"/>
                </a:solidFill>
                <a:latin typeface="Arial" pitchFamily="34" charset="0"/>
                <a:cs typeface="Arial" pitchFamily="34" charset="0"/>
              </a:rPr>
              <a:t>Place:</a:t>
            </a:r>
            <a:r>
              <a:rPr lang="en-US" dirty="0">
                <a:solidFill>
                  <a:srgbClr val="000000"/>
                </a:solidFill>
                <a:latin typeface="Arial" pitchFamily="34" charset="0"/>
                <a:cs typeface="Arial" pitchFamily="34" charset="0"/>
              </a:rPr>
              <a:t> concerned with all the decisions involved in getting the right product to the target market’s place.</a:t>
            </a:r>
          </a:p>
          <a:p>
            <a:pPr eaLnBrk="1" hangingPunct="1">
              <a:lnSpc>
                <a:spcPct val="90000"/>
              </a:lnSpc>
              <a:defRPr/>
            </a:pPr>
            <a:r>
              <a:rPr lang="en-US" u="sng" dirty="0">
                <a:solidFill>
                  <a:srgbClr val="000000"/>
                </a:solidFill>
                <a:latin typeface="Arial" pitchFamily="34" charset="0"/>
                <a:cs typeface="Arial" pitchFamily="34" charset="0"/>
              </a:rPr>
              <a:t>Promotion:</a:t>
            </a:r>
            <a:r>
              <a:rPr lang="en-US" dirty="0">
                <a:solidFill>
                  <a:srgbClr val="000000"/>
                </a:solidFill>
                <a:latin typeface="Arial" pitchFamily="34" charset="0"/>
                <a:cs typeface="Arial" pitchFamily="34" charset="0"/>
              </a:rPr>
              <a:t> concerned with telling the target market or others in the channel of distribution about the right product.</a:t>
            </a:r>
          </a:p>
          <a:p>
            <a:pPr eaLnBrk="1" hangingPunct="1">
              <a:lnSpc>
                <a:spcPct val="90000"/>
              </a:lnSpc>
              <a:defRPr/>
            </a:pPr>
            <a:r>
              <a:rPr lang="en-US" u="sng" dirty="0">
                <a:solidFill>
                  <a:srgbClr val="000000"/>
                </a:solidFill>
                <a:latin typeface="Arial" pitchFamily="34" charset="0"/>
                <a:cs typeface="Arial" pitchFamily="34" charset="0"/>
              </a:rPr>
              <a:t>Price:</a:t>
            </a:r>
            <a:r>
              <a:rPr lang="en-US" dirty="0">
                <a:solidFill>
                  <a:srgbClr val="000000"/>
                </a:solidFill>
                <a:latin typeface="Arial" pitchFamily="34" charset="0"/>
                <a:cs typeface="Arial" pitchFamily="34" charset="0"/>
              </a:rPr>
              <a:t> concerned with the kind of competition in the target market and the cost of the whole marketing mix.</a:t>
            </a:r>
          </a:p>
          <a:p>
            <a:pPr eaLnBrk="1" hangingPunct="1">
              <a:lnSpc>
                <a:spcPct val="90000"/>
              </a:lnSpc>
              <a:defRPr/>
            </a:pPr>
            <a:r>
              <a:rPr lang="en-US" dirty="0">
                <a:solidFill>
                  <a:srgbClr val="000000"/>
                </a:solidFill>
                <a:latin typeface="Arial" pitchFamily="34" charset="0"/>
                <a:cs typeface="Arial" pitchFamily="34" charset="0"/>
              </a:rPr>
              <a:t>A </a:t>
            </a:r>
            <a:r>
              <a:rPr lang="en-US" u="sng" dirty="0">
                <a:solidFill>
                  <a:srgbClr val="000000"/>
                </a:solidFill>
                <a:latin typeface="Arial" pitchFamily="34" charset="0"/>
                <a:cs typeface="Arial" pitchFamily="34" charset="0"/>
              </a:rPr>
              <a:t>marketing strategy</a:t>
            </a:r>
            <a:r>
              <a:rPr lang="en-US" dirty="0">
                <a:solidFill>
                  <a:srgbClr val="000000"/>
                </a:solidFill>
                <a:latin typeface="Arial" pitchFamily="34" charset="0"/>
                <a:cs typeface="Arial" pitchFamily="34" charset="0"/>
              </a:rPr>
              <a:t> is the 4 Ps and a particular target market. </a:t>
            </a:r>
            <a:endParaRPr lang="en-US" b="1" i="1" dirty="0">
              <a:solidFill>
                <a:srgbClr val="000000"/>
              </a:solidFill>
              <a:latin typeface="Arial" pitchFamily="34" charset="0"/>
              <a:cs typeface="Arial" pitchFamily="34" charset="0"/>
            </a:endParaRPr>
          </a:p>
          <a:p>
            <a:pPr marL="171450" indent="-171450" eaLnBrk="1" hangingPunct="1">
              <a:lnSpc>
                <a:spcPct val="90000"/>
              </a:lnSpc>
              <a:buFont typeface="Wingdings" charset="0"/>
              <a:buChar char="à"/>
              <a:defRPr/>
            </a:pPr>
            <a:r>
              <a:rPr lang="en-US" dirty="0">
                <a:solidFill>
                  <a:srgbClr val="000000"/>
                </a:solidFill>
                <a:latin typeface="Arial" pitchFamily="34" charset="0"/>
                <a:cs typeface="Arial" pitchFamily="34" charset="0"/>
                <a:sym typeface="Wingdings" pitchFamily="2" charset="2"/>
              </a:rPr>
              <a:t>Marketing managers must first assess the factors beyond their immediate control: </a:t>
            </a:r>
            <a:r>
              <a:rPr lang="en-US" dirty="0">
                <a:solidFill>
                  <a:srgbClr val="000000"/>
                </a:solidFill>
                <a:latin typeface="Arial" pitchFamily="34" charset="0"/>
                <a:cs typeface="Arial" pitchFamily="34" charset="0"/>
              </a:rPr>
              <a:t>customer’s behavior, competitors, or the external market environment. The company can not be changed in the short run. </a:t>
            </a:r>
          </a:p>
          <a:p>
            <a:pPr marL="171450" indent="-171450" eaLnBrk="1" hangingPunct="1">
              <a:lnSpc>
                <a:spcPct val="90000"/>
              </a:lnSpc>
              <a:buFont typeface="Wingdings" charset="0"/>
              <a:buChar char="à"/>
              <a:defRPr/>
            </a:pPr>
            <a:r>
              <a:rPr lang="en-US" dirty="0">
                <a:solidFill>
                  <a:srgbClr val="000000"/>
                </a:solidFill>
                <a:latin typeface="Arial" pitchFamily="34" charset="0"/>
                <a:cs typeface="Arial" pitchFamily="34" charset="0"/>
              </a:rPr>
              <a:t>This analysis is summarized in the SWOT, which identifies a company’s strengths and weaknesses and the market’s opportunities and threats. </a:t>
            </a:r>
          </a:p>
          <a:p>
            <a:pPr marL="171450" indent="-171450" eaLnBrk="1" hangingPunct="1">
              <a:lnSpc>
                <a:spcPct val="90000"/>
              </a:lnSpc>
              <a:buFont typeface="Wingdings" charset="0"/>
              <a:buChar char="à"/>
              <a:defRPr/>
            </a:pPr>
            <a:r>
              <a:rPr lang="en-US" dirty="0">
                <a:solidFill>
                  <a:srgbClr val="000000"/>
                </a:solidFill>
                <a:latin typeface="Arial" pitchFamily="34" charset="0"/>
                <a:cs typeface="Arial" pitchFamily="34" charset="0"/>
              </a:rPr>
              <a:t>Together this information helps the manager identify market segments and choose a particular segment to target, as well as decisions about differentiation and positioning. </a:t>
            </a:r>
          </a:p>
          <a:p>
            <a:pPr eaLnBrk="1" hangingPunct="1">
              <a:defRPr/>
            </a:pPr>
            <a:endParaRPr lang="en-US" sz="1000" dirty="0"/>
          </a:p>
          <a:p>
            <a:pPr eaLnBrk="1" hangingPunct="1">
              <a:defRPr/>
            </a:pPr>
            <a:r>
              <a:rPr lang="en-US" sz="1000" b="1" i="1" dirty="0">
                <a:solidFill>
                  <a:srgbClr val="000000"/>
                </a:solidFill>
                <a:latin typeface="Arial" pitchFamily="34" charset="0"/>
                <a:cs typeface="Arial" pitchFamily="34" charset="0"/>
              </a:rPr>
              <a:t>Discussion Question: How does segmentation and targeting affect the marketing mix? How does a firm’s decision about how to differentiate or position affect the marketing strategy?</a:t>
            </a:r>
            <a:endParaRPr lang="en-US" dirty="0"/>
          </a:p>
        </p:txBody>
      </p:sp>
    </p:spTree>
    <p:extLst>
      <p:ext uri="{BB962C8B-B14F-4D97-AF65-F5344CB8AC3E}">
        <p14:creationId xmlns:p14="http://schemas.microsoft.com/office/powerpoint/2010/main" val="89201700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xfrm>
            <a:off x="503238" y="539750"/>
            <a:ext cx="3162300" cy="2373313"/>
          </a:xfrm>
          <a:ln/>
        </p:spPr>
      </p:sp>
      <p:sp>
        <p:nvSpPr>
          <p:cNvPr id="62467" name="Rectangle 3"/>
          <p:cNvSpPr>
            <a:spLocks noGrp="1" noChangeArrowheads="1"/>
          </p:cNvSpPr>
          <p:nvPr>
            <p:ph type="body" idx="1"/>
          </p:nvPr>
        </p:nvSpPr>
        <p:spPr>
          <a:xfrm>
            <a:off x="192024" y="3127248"/>
            <a:ext cx="6510528" cy="5660136"/>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t>Marketing planning involves finding a marketing mix that will meet the needs of some target market(s) very well. Ideally, the strategy should take advantage of trends in the external market—not buck them or try to radically alter them. In this commercial, E-Trade attempts to differentiate itself from other online brokers, given the trend toward self-service electronic investing.</a:t>
            </a:r>
          </a:p>
          <a:p>
            <a:endParaRPr lang="en-US" dirty="0"/>
          </a:p>
          <a:p>
            <a:r>
              <a:rPr lang="en-US" b="1" dirty="0">
                <a:latin typeface="Arial" pitchFamily="34" charset="0"/>
                <a:cs typeface="Arial" pitchFamily="34" charset="0"/>
              </a:rPr>
              <a:t>Video Operation:</a:t>
            </a:r>
          </a:p>
          <a:p>
            <a:r>
              <a:rPr lang="en-US" sz="1200" b="0" i="0" kern="1200" dirty="0">
                <a:solidFill>
                  <a:schemeClr val="tx1"/>
                </a:solidFill>
                <a:effectLst/>
                <a:latin typeface="Arial" charset="0"/>
                <a:ea typeface="+mn-ea"/>
                <a:cs typeface="Arial" charset="0"/>
              </a:rPr>
              <a:t>INTERNET CONNECTION REQUIRED</a:t>
            </a:r>
          </a:p>
          <a:p>
            <a:r>
              <a:rPr lang="en-US" sz="1200" b="0" i="0" kern="1200" dirty="0">
                <a:solidFill>
                  <a:schemeClr val="tx1"/>
                </a:solidFill>
                <a:effectLst/>
                <a:latin typeface="Arial" charset="0"/>
                <a:ea typeface="+mn-ea"/>
                <a:cs typeface="Arial" charset="0"/>
              </a:rPr>
              <a:t>Clicking on the orange circle image will open a web browser and access this video. When the video is completed, you can close or minimize the browser and return to the PowerPoint slides.</a:t>
            </a:r>
          </a:p>
        </p:txBody>
      </p:sp>
    </p:spTree>
    <p:extLst>
      <p:ext uri="{BB962C8B-B14F-4D97-AF65-F5344CB8AC3E}">
        <p14:creationId xmlns:p14="http://schemas.microsoft.com/office/powerpoint/2010/main" val="7514964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Rot="1" noChangeAspect="1" noChangeArrowheads="1" noTextEdit="1"/>
          </p:cNvSpPr>
          <p:nvPr>
            <p:ph type="sldImg"/>
          </p:nvPr>
        </p:nvSpPr>
        <p:spPr>
          <a:xfrm>
            <a:off x="503238" y="539750"/>
            <a:ext cx="3162300" cy="2373313"/>
          </a:xfrm>
          <a:ln/>
        </p:spPr>
      </p:sp>
      <p:sp>
        <p:nvSpPr>
          <p:cNvPr id="65539" name="Rectangle 3"/>
          <p:cNvSpPr>
            <a:spLocks noGrp="1" noChangeArrowheads="1"/>
          </p:cNvSpPr>
          <p:nvPr>
            <p:ph type="body" idx="1"/>
          </p:nvPr>
        </p:nvSpPr>
        <p:spPr>
          <a:xfrm>
            <a:off x="192024" y="3127248"/>
            <a:ext cx="6510528" cy="566013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i="1" dirty="0"/>
              <a:t>Checking Your Knowledge</a:t>
            </a:r>
          </a:p>
          <a:p>
            <a:r>
              <a:rPr lang="en-US" b="1" dirty="0"/>
              <a:t>Answer: D</a:t>
            </a:r>
          </a:p>
          <a:p>
            <a:r>
              <a:rPr lang="en-US" b="1" dirty="0"/>
              <a:t>Feedback: </a:t>
            </a:r>
            <a:r>
              <a:rPr lang="en-US" dirty="0"/>
              <a:t>SWOT analysis looks at a firm’s (internal) strengths and weaknesses as well as opportunities and threats in the external market environment. Opportunities are external to the company and provide a favorable advantage. Only answer </a:t>
            </a:r>
            <a:r>
              <a:rPr lang="en-US" b="0" dirty="0"/>
              <a:t>D</a:t>
            </a:r>
            <a:r>
              <a:rPr lang="en-US" dirty="0"/>
              <a:t> fits these criteria.</a:t>
            </a:r>
          </a:p>
        </p:txBody>
      </p:sp>
    </p:spTree>
    <p:extLst>
      <p:ext uri="{BB962C8B-B14F-4D97-AF65-F5344CB8AC3E}">
        <p14:creationId xmlns:p14="http://schemas.microsoft.com/office/powerpoint/2010/main" val="18378393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Rot="1" noChangeAspect="1" noChangeArrowheads="1" noTextEdit="1"/>
          </p:cNvSpPr>
          <p:nvPr>
            <p:ph type="sldImg"/>
          </p:nvPr>
        </p:nvSpPr>
        <p:spPr>
          <a:xfrm>
            <a:off x="503238" y="539750"/>
            <a:ext cx="3162300" cy="2373313"/>
          </a:xfrm>
          <a:ln/>
        </p:spPr>
      </p:sp>
      <p:sp>
        <p:nvSpPr>
          <p:cNvPr id="58372" name="Rectangle 3"/>
          <p:cNvSpPr>
            <a:spLocks noGrp="1" noChangeArrowheads="1"/>
          </p:cNvSpPr>
          <p:nvPr>
            <p:ph type="body" idx="1"/>
          </p:nvPr>
        </p:nvSpPr>
        <p:spPr>
          <a:xfrm>
            <a:off x="192024" y="3127248"/>
            <a:ext cx="6510528" cy="5660136"/>
          </a:xfrm>
          <a:ln/>
        </p:spPr>
        <p:txBody>
          <a:bodyPr/>
          <a:lstStyle/>
          <a:p>
            <a:pPr>
              <a:defRPr/>
            </a:pPr>
            <a:r>
              <a:rPr lang="en-US" b="1" dirty="0"/>
              <a:t>Summary Overview</a:t>
            </a:r>
          </a:p>
          <a:p>
            <a:pPr>
              <a:defRPr/>
            </a:pPr>
            <a:r>
              <a:rPr lang="en-US" dirty="0"/>
              <a:t>Ideally, the </a:t>
            </a:r>
            <a:r>
              <a:rPr lang="en-US" sz="1200" kern="1200" dirty="0">
                <a:solidFill>
                  <a:schemeClr val="tx1"/>
                </a:solidFill>
                <a:latin typeface="Arial" charset="0"/>
                <a:ea typeface="+mn-ea"/>
                <a:cs typeface="Arial" charset="0"/>
              </a:rPr>
              <a:t>four Ps must be creatively blended—so </a:t>
            </a:r>
            <a:r>
              <a:rPr lang="en-US" sz="1200" i="0" kern="1200" dirty="0">
                <a:solidFill>
                  <a:schemeClr val="tx1"/>
                </a:solidFill>
                <a:latin typeface="Arial" charset="0"/>
                <a:ea typeface="+mn-ea"/>
                <a:cs typeface="Arial" charset="0"/>
              </a:rPr>
              <a:t>the firm develops the best mix for its target market. In other words, each decision must work well with all of the others to make a logical whole.</a:t>
            </a:r>
            <a:endParaRPr lang="en-US" dirty="0"/>
          </a:p>
          <a:p>
            <a:pPr>
              <a:defRPr/>
            </a:pPr>
            <a:endParaRPr lang="en-US" dirty="0"/>
          </a:p>
          <a:p>
            <a:pPr>
              <a:defRPr/>
            </a:pPr>
            <a:r>
              <a:rPr lang="en-US" b="1" dirty="0"/>
              <a:t>Key Issues</a:t>
            </a:r>
          </a:p>
          <a:p>
            <a:pPr marL="285750" indent="-285750">
              <a:buFont typeface="Arial" panose="020B0604020202020204" pitchFamily="34" charset="0"/>
              <a:buChar char="•"/>
              <a:defRPr/>
            </a:pPr>
            <a:r>
              <a:rPr lang="en-US" dirty="0"/>
              <a:t>The marketing manager has many decisions</a:t>
            </a:r>
            <a:r>
              <a:rPr lang="en-US" baseline="0" dirty="0"/>
              <a:t> that must be made with respect to Product</a:t>
            </a:r>
          </a:p>
          <a:p>
            <a:pPr marL="171450" indent="-171450">
              <a:buFont typeface="Wingdings" charset="2"/>
              <a:buChar char="à"/>
              <a:defRPr/>
            </a:pPr>
            <a:r>
              <a:rPr lang="en-US" baseline="0" dirty="0"/>
              <a:t>Place</a:t>
            </a:r>
          </a:p>
          <a:p>
            <a:pPr marL="171450" indent="-171450">
              <a:buFont typeface="Wingdings" charset="2"/>
              <a:buChar char="à"/>
              <a:defRPr/>
            </a:pPr>
            <a:r>
              <a:rPr lang="en-US" baseline="0" dirty="0"/>
              <a:t>Promotion and </a:t>
            </a:r>
          </a:p>
          <a:p>
            <a:pPr marL="171450" indent="-171450">
              <a:buFont typeface="Wingdings" charset="2"/>
              <a:buChar char="à"/>
              <a:defRPr/>
            </a:pPr>
            <a:r>
              <a:rPr lang="en-US" baseline="0" dirty="0"/>
              <a:t>Price</a:t>
            </a:r>
            <a:endParaRPr lang="en-US" dirty="0"/>
          </a:p>
          <a:p>
            <a:pPr marL="285750" indent="-285750">
              <a:buFont typeface="Arial" panose="020B0604020202020204" pitchFamily="34" charset="0"/>
              <a:buChar char="•"/>
              <a:defRPr/>
            </a:pPr>
            <a:r>
              <a:rPr lang="en-US" dirty="0"/>
              <a:t>All the aspects of the product area, such as the product’s benefits, its quality, and its service dimensions, must match customer needs.</a:t>
            </a:r>
          </a:p>
          <a:p>
            <a:pPr marL="285750" indent="-285750">
              <a:buFont typeface="Arial" panose="020B0604020202020204" pitchFamily="34" charset="0"/>
              <a:buChar char="•"/>
              <a:defRPr/>
            </a:pPr>
            <a:r>
              <a:rPr lang="en-US" sz="1200" kern="1200" dirty="0">
                <a:solidFill>
                  <a:schemeClr val="tx1"/>
                </a:solidFill>
                <a:latin typeface="Arial" charset="0"/>
                <a:ea typeface="+mn-ea"/>
                <a:cs typeface="Arial" charset="0"/>
              </a:rPr>
              <a:t>The marketing manager has the job of integrating the four Ps strategy decisions</a:t>
            </a:r>
            <a:r>
              <a:rPr lang="en-US" sz="1200" kern="1200" baseline="0" dirty="0">
                <a:solidFill>
                  <a:schemeClr val="tx1"/>
                </a:solidFill>
                <a:latin typeface="Arial" charset="0"/>
                <a:ea typeface="+mn-ea"/>
                <a:cs typeface="Arial" charset="0"/>
              </a:rPr>
              <a:t>±—it</a:t>
            </a:r>
            <a:r>
              <a:rPr lang="en-US" sz="1200" kern="1200" dirty="0">
                <a:solidFill>
                  <a:schemeClr val="tx1"/>
                </a:solidFill>
                <a:latin typeface="Arial" charset="0"/>
                <a:ea typeface="+mn-ea"/>
                <a:cs typeface="Arial" charset="0"/>
              </a:rPr>
              <a:t> is easy for specialists to focus on their own areas and expect the rest of the company to work for or around them.</a:t>
            </a:r>
            <a:endParaRPr lang="en-US" dirty="0"/>
          </a:p>
          <a:p>
            <a:pPr marL="285750" indent="-285750">
              <a:buFont typeface="Arial" panose="020B0604020202020204" pitchFamily="34" charset="0"/>
              <a:buChar char="•"/>
              <a:defRPr/>
            </a:pPr>
            <a:r>
              <a:rPr lang="en-US" sz="1200" kern="1200" dirty="0">
                <a:solidFill>
                  <a:schemeClr val="tx1"/>
                </a:solidFill>
                <a:latin typeface="Arial" charset="0"/>
                <a:ea typeface="+mn-ea"/>
                <a:cs typeface="Arial" charset="0"/>
              </a:rPr>
              <a:t>The ideas of the product manager, the advertising manager, the sales manager, the logistics manager, and whoever makes pricing decisions may have to be adjusted to improve the whole mix.</a:t>
            </a:r>
            <a:endParaRPr lang="en-US" dirty="0"/>
          </a:p>
          <a:p>
            <a:pPr>
              <a:defRPr/>
            </a:pPr>
            <a:endParaRPr lang="en-US" i="1" dirty="0"/>
          </a:p>
          <a:p>
            <a:pPr>
              <a:defRPr/>
            </a:pPr>
            <a:r>
              <a:rPr lang="en-US" b="1" i="1" dirty="0"/>
              <a:t>Discussion Question: How would marketing mixes differ for convenience, shopping, and specialty products?</a:t>
            </a:r>
          </a:p>
        </p:txBody>
      </p:sp>
    </p:spTree>
    <p:extLst>
      <p:ext uri="{BB962C8B-B14F-4D97-AF65-F5344CB8AC3E}">
        <p14:creationId xmlns:p14="http://schemas.microsoft.com/office/powerpoint/2010/main" val="103392070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Rot="1" noChangeAspect="1" noChangeArrowheads="1" noTextEdit="1"/>
          </p:cNvSpPr>
          <p:nvPr>
            <p:ph type="sldImg"/>
          </p:nvPr>
        </p:nvSpPr>
        <p:spPr>
          <a:xfrm>
            <a:off x="503238" y="539750"/>
            <a:ext cx="3162300" cy="2373313"/>
          </a:xfrm>
          <a:ln/>
        </p:spPr>
      </p:sp>
      <p:sp>
        <p:nvSpPr>
          <p:cNvPr id="58372" name="Rectangle 3"/>
          <p:cNvSpPr>
            <a:spLocks noGrp="1" noChangeArrowheads="1"/>
          </p:cNvSpPr>
          <p:nvPr>
            <p:ph type="body" idx="1"/>
          </p:nvPr>
        </p:nvSpPr>
        <p:spPr>
          <a:xfrm>
            <a:off x="192024" y="3127248"/>
            <a:ext cx="6510528" cy="5660136"/>
          </a:xfrm>
          <a:ln/>
        </p:spPr>
        <p:txBody>
          <a:bodyPr/>
          <a:lstStyle/>
          <a:p>
            <a:pPr>
              <a:defRPr/>
            </a:pPr>
            <a:r>
              <a:rPr lang="en-US" b="1" dirty="0"/>
              <a:t>Summary Overview</a:t>
            </a:r>
          </a:p>
          <a:p>
            <a:pPr>
              <a:defRPr/>
            </a:pPr>
            <a:r>
              <a:rPr lang="en-US" dirty="0">
                <a:solidFill>
                  <a:srgbClr val="000000"/>
                </a:solidFill>
              </a:rPr>
              <a:t>Once the manager has selected the target market, decided on the marketing mix, and developed estimates of the costs and revenue for that strategy, the </a:t>
            </a:r>
            <a:r>
              <a:rPr lang="en-US" u="sng" dirty="0">
                <a:solidFill>
                  <a:srgbClr val="000000"/>
                </a:solidFill>
              </a:rPr>
              <a:t>marketing plan provides a blueprint for implementation</a:t>
            </a:r>
            <a:r>
              <a:rPr lang="en-US" dirty="0">
                <a:solidFill>
                  <a:srgbClr val="000000"/>
                </a:solidFill>
              </a:rPr>
              <a:t>.</a:t>
            </a:r>
          </a:p>
          <a:p>
            <a:pPr>
              <a:defRPr/>
            </a:pPr>
            <a:endParaRPr lang="en-US" dirty="0">
              <a:solidFill>
                <a:srgbClr val="000000"/>
              </a:solidFill>
            </a:endParaRPr>
          </a:p>
          <a:p>
            <a:pPr>
              <a:defRPr/>
            </a:pPr>
            <a:r>
              <a:rPr lang="en-US" b="1" dirty="0">
                <a:solidFill>
                  <a:srgbClr val="000000"/>
                </a:solidFill>
              </a:rPr>
              <a:t>Key Issues</a:t>
            </a:r>
          </a:p>
          <a:p>
            <a:pPr marL="171450" indent="-171450">
              <a:buFont typeface="Arial" panose="020B0604020202020204" pitchFamily="34" charset="0"/>
              <a:buChar char="•"/>
              <a:defRPr/>
            </a:pPr>
            <a:r>
              <a:rPr lang="en-US" dirty="0">
                <a:solidFill>
                  <a:srgbClr val="000000"/>
                </a:solidFill>
              </a:rPr>
              <a:t> This slide shows the major sections of the marketing plan. </a:t>
            </a:r>
          </a:p>
          <a:p>
            <a:pPr marL="628650" lvl="1" indent="-171450">
              <a:buFont typeface="Arial" panose="020B0604020202020204" pitchFamily="34" charset="0"/>
              <a:buChar char="•"/>
              <a:defRPr/>
            </a:pPr>
            <a:r>
              <a:rPr lang="en-US" dirty="0">
                <a:solidFill>
                  <a:srgbClr val="000000"/>
                </a:solidFill>
              </a:rPr>
              <a:t>Individual chapters and Exhibit 19-4 provide more details on each topic area.</a:t>
            </a:r>
          </a:p>
          <a:p>
            <a:pPr marL="171450" lvl="0" indent="-171450">
              <a:buFont typeface="Arial" panose="020B0604020202020204" pitchFamily="34" charset="0"/>
              <a:buChar char="•"/>
              <a:defRPr/>
            </a:pPr>
            <a:r>
              <a:rPr lang="en-US" dirty="0">
                <a:solidFill>
                  <a:srgbClr val="000000"/>
                </a:solidFill>
              </a:rPr>
              <a:t>A marketing plan begins with research on the market</a:t>
            </a:r>
            <a:r>
              <a:rPr lang="en-US" baseline="0" dirty="0">
                <a:solidFill>
                  <a:srgbClr val="000000"/>
                </a:solidFill>
              </a:rPr>
              <a:t> </a:t>
            </a:r>
            <a:r>
              <a:rPr lang="mr-IN" baseline="0" dirty="0">
                <a:solidFill>
                  <a:srgbClr val="000000"/>
                </a:solidFill>
              </a:rPr>
              <a:t>–</a:t>
            </a:r>
            <a:r>
              <a:rPr lang="en-US" baseline="0" dirty="0">
                <a:solidFill>
                  <a:srgbClr val="000000"/>
                </a:solidFill>
              </a:rPr>
              <a:t> which is summarized in a SWOT Analysis and identification of the most important factors from the situation analysis.</a:t>
            </a:r>
          </a:p>
          <a:p>
            <a:pPr marL="171450" lvl="0" indent="-171450">
              <a:buFont typeface="Wingdings" charset="2"/>
              <a:buChar char="à"/>
              <a:defRPr/>
            </a:pPr>
            <a:r>
              <a:rPr lang="en-US" baseline="0" dirty="0">
                <a:solidFill>
                  <a:srgbClr val="000000"/>
                </a:solidFill>
                <a:sym typeface="Wingdings"/>
              </a:rPr>
              <a:t>From this the marketing manager sets the objectives of the plan</a:t>
            </a:r>
          </a:p>
          <a:p>
            <a:pPr marL="171450" lvl="0" indent="-171450">
              <a:buFont typeface="Wingdings" charset="2"/>
              <a:buChar char="à"/>
              <a:defRPr/>
            </a:pPr>
            <a:r>
              <a:rPr lang="en-US" baseline="0" dirty="0">
                <a:solidFill>
                  <a:srgbClr val="000000"/>
                </a:solidFill>
                <a:sym typeface="Wingdings"/>
              </a:rPr>
              <a:t>Determines differentiation and positioning</a:t>
            </a:r>
          </a:p>
          <a:p>
            <a:pPr marL="171450" lvl="0" indent="-171450">
              <a:buFont typeface="Wingdings" charset="2"/>
              <a:buChar char="à"/>
              <a:defRPr/>
            </a:pPr>
            <a:r>
              <a:rPr lang="en-US" baseline="0" dirty="0">
                <a:solidFill>
                  <a:srgbClr val="000000"/>
                </a:solidFill>
                <a:sym typeface="Wingdings"/>
              </a:rPr>
              <a:t>Then puts together the marketing strategy which includes decisions on the target market, product, place, promotion and price</a:t>
            </a:r>
          </a:p>
          <a:p>
            <a:pPr marL="171450" lvl="0" indent="-171450">
              <a:buFont typeface="Wingdings" charset="2"/>
              <a:buChar char="à"/>
              <a:defRPr/>
            </a:pPr>
            <a:r>
              <a:rPr lang="en-US" baseline="0" dirty="0">
                <a:solidFill>
                  <a:srgbClr val="000000"/>
                </a:solidFill>
                <a:sym typeface="Wingdings"/>
              </a:rPr>
              <a:t>The plan should continue be identifying the marketing information needs</a:t>
            </a:r>
          </a:p>
          <a:p>
            <a:pPr marL="171450" lvl="0" indent="-171450">
              <a:buFont typeface="Wingdings" charset="2"/>
              <a:buChar char="à"/>
              <a:defRPr/>
            </a:pPr>
            <a:r>
              <a:rPr lang="en-US" baseline="0" dirty="0">
                <a:solidFill>
                  <a:srgbClr val="000000"/>
                </a:solidFill>
                <a:sym typeface="Wingdings"/>
              </a:rPr>
              <a:t>The implementation section includes timing, budgets, and forecasts as well as a recognition of risks and potential contingencies.</a:t>
            </a:r>
            <a:endParaRPr lang="en-US" dirty="0">
              <a:solidFill>
                <a:srgbClr val="000000"/>
              </a:solidFill>
            </a:endParaRPr>
          </a:p>
          <a:p>
            <a:pPr>
              <a:defRPr/>
            </a:pPr>
            <a:endParaRPr lang="en-US" b="1" i="1" dirty="0">
              <a:solidFill>
                <a:srgbClr val="000000"/>
              </a:solidFill>
            </a:endParaRPr>
          </a:p>
          <a:p>
            <a:pPr marL="171450" indent="-171450">
              <a:buFont typeface="Arial" panose="020B0604020202020204" pitchFamily="34" charset="0"/>
              <a:buChar char="•"/>
              <a:defRPr/>
            </a:pPr>
            <a:r>
              <a:rPr lang="en-US" u="sng" dirty="0">
                <a:solidFill>
                  <a:srgbClr val="000000"/>
                </a:solidFill>
              </a:rPr>
              <a:t>A complete plan spells out the reasons for decisions</a:t>
            </a:r>
            <a:r>
              <a:rPr lang="en-US" dirty="0">
                <a:solidFill>
                  <a:srgbClr val="000000"/>
                </a:solidFill>
              </a:rPr>
              <a:t> about the marketing mix, by including information about customers, competitors, the environment, the company’s objectives, and its resources. </a:t>
            </a:r>
          </a:p>
          <a:p>
            <a:pPr marL="628650" lvl="1" indent="-171450">
              <a:buFont typeface="Arial" panose="020B0604020202020204" pitchFamily="34" charset="0"/>
              <a:buChar char="•"/>
              <a:defRPr/>
            </a:pPr>
            <a:r>
              <a:rPr lang="en-US" dirty="0">
                <a:solidFill>
                  <a:srgbClr val="000000"/>
                </a:solidFill>
              </a:rPr>
              <a:t>The plan should be routinely checked and updated. </a:t>
            </a:r>
          </a:p>
          <a:p>
            <a:pPr marL="628650" lvl="1" indent="-171450">
              <a:buFont typeface="Arial" panose="020B0604020202020204" pitchFamily="34" charset="0"/>
              <a:buChar char="•"/>
              <a:defRPr/>
            </a:pPr>
            <a:r>
              <a:rPr lang="en-US" dirty="0">
                <a:solidFill>
                  <a:srgbClr val="000000"/>
                </a:solidFill>
              </a:rPr>
              <a:t>As some elements of the plan or the marketing environment change, the whole plan may need a fresh approach.</a:t>
            </a:r>
          </a:p>
        </p:txBody>
      </p:sp>
    </p:spTree>
    <p:extLst>
      <p:ext uri="{BB962C8B-B14F-4D97-AF65-F5344CB8AC3E}">
        <p14:creationId xmlns:p14="http://schemas.microsoft.com/office/powerpoint/2010/main" val="55085042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Rot="1" noChangeAspect="1" noChangeArrowheads="1" noTextEdit="1"/>
          </p:cNvSpPr>
          <p:nvPr>
            <p:ph type="sldImg"/>
          </p:nvPr>
        </p:nvSpPr>
        <p:spPr>
          <a:xfrm>
            <a:off x="503238" y="539750"/>
            <a:ext cx="3162300" cy="2373313"/>
          </a:xfrm>
          <a:ln/>
        </p:spPr>
      </p:sp>
      <p:sp>
        <p:nvSpPr>
          <p:cNvPr id="58372" name="Rectangle 3"/>
          <p:cNvSpPr>
            <a:spLocks noGrp="1" noChangeArrowheads="1"/>
          </p:cNvSpPr>
          <p:nvPr>
            <p:ph type="body" idx="1"/>
          </p:nvPr>
        </p:nvSpPr>
        <p:spPr>
          <a:xfrm>
            <a:off x="192024" y="3127248"/>
            <a:ext cx="6510528" cy="5660136"/>
          </a:xfrm>
          <a:ln/>
        </p:spPr>
        <p:txBody>
          <a:bodyPr/>
          <a:lstStyle/>
          <a:p>
            <a:pPr>
              <a:defRPr/>
            </a:pPr>
            <a:r>
              <a:rPr lang="en-US" b="1" dirty="0"/>
              <a:t>Summary Overview</a:t>
            </a:r>
          </a:p>
          <a:p>
            <a:pPr>
              <a:defRPr/>
            </a:pPr>
            <a:r>
              <a:rPr lang="en-US" dirty="0"/>
              <a:t>What types of challenges do marketers face in the future? What do consumers need from marketers? </a:t>
            </a:r>
          </a:p>
          <a:p>
            <a:pPr>
              <a:defRPr/>
            </a:pPr>
            <a:endParaRPr lang="en-US" dirty="0"/>
          </a:p>
          <a:p>
            <a:pPr>
              <a:defRPr/>
            </a:pPr>
            <a:r>
              <a:rPr lang="en-US" b="1" dirty="0"/>
              <a:t>Key Issues</a:t>
            </a:r>
          </a:p>
          <a:p>
            <a:pPr marL="171450" indent="-171450">
              <a:buFont typeface="Arial" panose="020B0604020202020204" pitchFamily="34" charset="0"/>
              <a:buChar char="•"/>
              <a:defRPr/>
            </a:pPr>
            <a:r>
              <a:rPr lang="en-US" dirty="0"/>
              <a:t>Marketers must focus on providing value to consumers and adjusting their internal operations toward that end.</a:t>
            </a:r>
          </a:p>
          <a:p>
            <a:pPr marL="171450" indent="-171450">
              <a:buFont typeface="Arial" panose="020B0604020202020204" pitchFamily="34" charset="0"/>
              <a:buChar char="•"/>
              <a:defRPr/>
            </a:pPr>
            <a:r>
              <a:rPr lang="en-US" u="sng" dirty="0">
                <a:solidFill>
                  <a:srgbClr val="000000"/>
                </a:solidFill>
              </a:rPr>
              <a:t>Change is the only thing that’s constant</a:t>
            </a:r>
            <a:r>
              <a:rPr lang="en-US" dirty="0">
                <a:solidFill>
                  <a:srgbClr val="000000"/>
                </a:solidFill>
              </a:rPr>
              <a:t>. </a:t>
            </a:r>
          </a:p>
          <a:p>
            <a:pPr marL="628650" lvl="1" indent="-171450">
              <a:buFont typeface="Arial" panose="020B0604020202020204" pitchFamily="34" charset="0"/>
              <a:buChar char="•"/>
              <a:defRPr/>
            </a:pPr>
            <a:r>
              <a:rPr lang="en-US" dirty="0"/>
              <a:t>We need better marketing performance at the firm level. </a:t>
            </a:r>
          </a:p>
          <a:p>
            <a:pPr marL="628650" lvl="1" indent="-171450">
              <a:buFont typeface="Arial" panose="020B0604020202020204" pitchFamily="34" charset="0"/>
              <a:buChar char="•"/>
              <a:defRPr/>
            </a:pPr>
            <a:r>
              <a:rPr lang="en-US" dirty="0">
                <a:solidFill>
                  <a:srgbClr val="000000"/>
                </a:solidFill>
              </a:rPr>
              <a:t>A commitment to continuous improvement links needed changes in marketing strategies to specific changes in the environment.</a:t>
            </a:r>
          </a:p>
          <a:p>
            <a:pPr marL="171450" indent="-171450">
              <a:buFont typeface="Arial" panose="020B0604020202020204" pitchFamily="34" charset="0"/>
              <a:buChar char="•"/>
              <a:defRPr/>
            </a:pPr>
            <a:r>
              <a:rPr lang="en-US" dirty="0">
                <a:solidFill>
                  <a:srgbClr val="000000"/>
                </a:solidFill>
              </a:rPr>
              <a:t>This exhibit summarizes some of the changes and trends marketers have to deal with in the coming years. As you can see, many of them focus on technological improvements.</a:t>
            </a:r>
          </a:p>
          <a:p>
            <a:pPr marL="171450" indent="-171450">
              <a:buFont typeface="Arial" panose="020B0604020202020204" pitchFamily="34" charset="0"/>
              <a:buChar char="•"/>
              <a:defRPr/>
            </a:pPr>
            <a:r>
              <a:rPr lang="en-US" dirty="0">
                <a:solidFill>
                  <a:srgbClr val="000000"/>
                </a:solidFill>
              </a:rPr>
              <a:t>Marketers must constantly evaluate their strategies to make sure they are not outpaced by the competition. </a:t>
            </a:r>
          </a:p>
          <a:p>
            <a:pPr marL="628650" lvl="1" indent="-171450">
              <a:buFont typeface="Arial" panose="020B0604020202020204" pitchFamily="34" charset="0"/>
              <a:buChar char="•"/>
              <a:defRPr/>
            </a:pPr>
            <a:r>
              <a:rPr lang="en-US" dirty="0">
                <a:solidFill>
                  <a:srgbClr val="000000"/>
                </a:solidFill>
              </a:rPr>
              <a:t>A twist on the old adage now says, “</a:t>
            </a:r>
            <a:r>
              <a:rPr lang="en-US" u="sng" dirty="0">
                <a:solidFill>
                  <a:srgbClr val="000000"/>
                </a:solidFill>
              </a:rPr>
              <a:t>If it ain’t broke, improve it</a:t>
            </a:r>
            <a:r>
              <a:rPr lang="en-US" dirty="0">
                <a:solidFill>
                  <a:srgbClr val="000000"/>
                </a:solidFill>
              </a:rPr>
              <a:t>.” </a:t>
            </a:r>
          </a:p>
          <a:p>
            <a:pPr marL="628650" lvl="1" indent="-171450">
              <a:buFont typeface="Arial" panose="020B0604020202020204" pitchFamily="34" charset="0"/>
              <a:buChar char="•"/>
              <a:defRPr/>
            </a:pPr>
            <a:r>
              <a:rPr lang="en-US" dirty="0"/>
              <a:t>Marketing managers who take the lead in finding innovative new markets and approaches get a competitive advantage.</a:t>
            </a:r>
          </a:p>
          <a:p>
            <a:pPr lvl="1">
              <a:defRPr/>
            </a:pPr>
            <a:endParaRPr lang="en-US" dirty="0">
              <a:solidFill>
                <a:srgbClr val="000000"/>
              </a:solidFill>
            </a:endParaRPr>
          </a:p>
          <a:p>
            <a:pPr>
              <a:defRPr/>
            </a:pPr>
            <a:r>
              <a:rPr lang="en-US" b="1" i="1" dirty="0">
                <a:solidFill>
                  <a:srgbClr val="000000"/>
                </a:solidFill>
              </a:rPr>
              <a:t>Discussion Question: Which of these changes is most</a:t>
            </a:r>
            <a:r>
              <a:rPr lang="en-US" b="1" i="1" baseline="0" dirty="0">
                <a:solidFill>
                  <a:srgbClr val="000000"/>
                </a:solidFill>
              </a:rPr>
              <a:t> likely to affect a retail store chain like Macy’s? Why? Which of these changes and trends are most important for Apple? Why?</a:t>
            </a:r>
            <a:endParaRPr lang="en-US" dirty="0"/>
          </a:p>
        </p:txBody>
      </p:sp>
    </p:spTree>
    <p:extLst>
      <p:ext uri="{BB962C8B-B14F-4D97-AF65-F5344CB8AC3E}">
        <p14:creationId xmlns:p14="http://schemas.microsoft.com/office/powerpoint/2010/main" val="79604061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Rot="1" noChangeAspect="1" noChangeArrowheads="1" noTextEdit="1"/>
          </p:cNvSpPr>
          <p:nvPr>
            <p:ph type="sldImg"/>
          </p:nvPr>
        </p:nvSpPr>
        <p:spPr>
          <a:xfrm>
            <a:off x="503238" y="539750"/>
            <a:ext cx="3162300" cy="2373313"/>
          </a:xfrm>
          <a:ln/>
        </p:spPr>
      </p:sp>
      <p:sp>
        <p:nvSpPr>
          <p:cNvPr id="69635" name="Rectangle 3"/>
          <p:cNvSpPr>
            <a:spLocks noGrp="1" noChangeArrowheads="1"/>
          </p:cNvSpPr>
          <p:nvPr>
            <p:ph type="body" idx="1"/>
          </p:nvPr>
        </p:nvSpPr>
        <p:spPr>
          <a:xfrm>
            <a:off x="192024" y="3127248"/>
            <a:ext cx="6510528" cy="566013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dirty="0">
                <a:solidFill>
                  <a:srgbClr val="000000"/>
                </a:solidFill>
              </a:rPr>
              <a:t>Summary Overview</a:t>
            </a:r>
          </a:p>
          <a:p>
            <a:r>
              <a:rPr lang="en-US" dirty="0">
                <a:solidFill>
                  <a:srgbClr val="000000"/>
                </a:solidFill>
              </a:rPr>
              <a:t>What does the increased consumer interest in globalism, technology, and social responsibility mean for marketers?</a:t>
            </a:r>
          </a:p>
          <a:p>
            <a:endParaRPr lang="en-US" dirty="0">
              <a:solidFill>
                <a:srgbClr val="000000"/>
              </a:solidFill>
            </a:endParaRPr>
          </a:p>
          <a:p>
            <a:r>
              <a:rPr lang="en-US" b="1" dirty="0">
                <a:solidFill>
                  <a:srgbClr val="000000"/>
                </a:solidFill>
              </a:rPr>
              <a:t>Key Issues</a:t>
            </a:r>
          </a:p>
          <a:p>
            <a:pPr marL="171450" indent="-171450">
              <a:buFont typeface="Arial" panose="020B0604020202020204" pitchFamily="34" charset="0"/>
              <a:buChar char="•"/>
            </a:pPr>
            <a:r>
              <a:rPr lang="en-US" u="sng" dirty="0">
                <a:solidFill>
                  <a:srgbClr val="000000"/>
                </a:solidFill>
              </a:rPr>
              <a:t>We need to welcome international competition</a:t>
            </a:r>
            <a:r>
              <a:rPr lang="en-US" dirty="0">
                <a:solidFill>
                  <a:srgbClr val="000000"/>
                </a:solidFill>
              </a:rPr>
              <a:t>, because it is not a temporary phenomenon.</a:t>
            </a:r>
          </a:p>
          <a:p>
            <a:pPr marL="628650" lvl="1" indent="-171450">
              <a:buFont typeface="Arial" panose="020B0604020202020204" pitchFamily="34" charset="0"/>
              <a:buChar char="•"/>
            </a:pPr>
            <a:r>
              <a:rPr lang="en-US" dirty="0">
                <a:solidFill>
                  <a:srgbClr val="000000"/>
                </a:solidFill>
              </a:rPr>
              <a:t>Instead of viewing international competition as a threat, marketers must realize that </a:t>
            </a:r>
            <a:r>
              <a:rPr lang="en-US" dirty="0"/>
              <a:t>as macro-marketing systems improve worldwide, more consumers will have income to buy products—from wherever in the world those products come.</a:t>
            </a:r>
            <a:endParaRPr lang="en-US" dirty="0">
              <a:solidFill>
                <a:srgbClr val="000000"/>
              </a:solidFill>
            </a:endParaRPr>
          </a:p>
          <a:p>
            <a:pPr marL="171450" indent="-171450">
              <a:buFont typeface="Arial" panose="020B0604020202020204" pitchFamily="34" charset="0"/>
              <a:buChar char="•"/>
            </a:pPr>
            <a:r>
              <a:rPr lang="en-US" u="sng" dirty="0">
                <a:solidFill>
                  <a:srgbClr val="000000"/>
                </a:solidFill>
              </a:rPr>
              <a:t>We need to use technology wisely</a:t>
            </a:r>
            <a:r>
              <a:rPr lang="en-US" dirty="0">
                <a:solidFill>
                  <a:srgbClr val="000000"/>
                </a:solidFill>
              </a:rPr>
              <a:t>. </a:t>
            </a:r>
          </a:p>
          <a:p>
            <a:pPr marL="628650" lvl="1" indent="-171450">
              <a:buFont typeface="Arial" panose="020B0604020202020204" pitchFamily="34" charset="0"/>
              <a:buChar char="•"/>
            </a:pPr>
            <a:r>
              <a:rPr lang="en-US" dirty="0">
                <a:solidFill>
                  <a:srgbClr val="000000"/>
                </a:solidFill>
              </a:rPr>
              <a:t>Technological improvements force marketers to learn more, to be more flexible, to innovative in meeting consumer needs, and to take the time to consider the ethical implications of new technologies. </a:t>
            </a:r>
          </a:p>
          <a:p>
            <a:pPr marL="628650" lvl="1" indent="-171450">
              <a:buFont typeface="Arial" panose="020B0604020202020204" pitchFamily="34" charset="0"/>
              <a:buChar char="•"/>
            </a:pPr>
            <a:r>
              <a:rPr lang="en-US" dirty="0">
                <a:solidFill>
                  <a:srgbClr val="000000"/>
                </a:solidFill>
              </a:rPr>
              <a:t>Technology gives the consumer power</a:t>
            </a:r>
            <a:r>
              <a:rPr lang="en-US" baseline="0" dirty="0">
                <a:solidFill>
                  <a:srgbClr val="000000"/>
                </a:solidFill>
              </a:rPr>
              <a:t> to expose unethical practices.</a:t>
            </a:r>
            <a:endParaRPr lang="en-US" dirty="0">
              <a:solidFill>
                <a:srgbClr val="000000"/>
              </a:solidFill>
            </a:endParaRPr>
          </a:p>
          <a:p>
            <a:pPr marL="171450" indent="-171450">
              <a:buFont typeface="Arial" panose="020B0604020202020204" pitchFamily="34" charset="0"/>
              <a:buChar char="•"/>
            </a:pPr>
            <a:r>
              <a:rPr lang="en-US" u="sng" dirty="0">
                <a:solidFill>
                  <a:srgbClr val="000000"/>
                </a:solidFill>
              </a:rPr>
              <a:t>We may need more social responsibility</a:t>
            </a:r>
            <a:r>
              <a:rPr lang="en-US" dirty="0">
                <a:solidFill>
                  <a:srgbClr val="000000"/>
                </a:solidFill>
              </a:rPr>
              <a:t>.  </a:t>
            </a:r>
          </a:p>
          <a:p>
            <a:pPr marL="628650" lvl="1" indent="-171450">
              <a:buFont typeface="Arial" panose="020B0604020202020204" pitchFamily="34" charset="0"/>
              <a:buChar char="•"/>
            </a:pPr>
            <a:r>
              <a:rPr lang="en-US" dirty="0">
                <a:solidFill>
                  <a:srgbClr val="000000"/>
                </a:solidFill>
              </a:rPr>
              <a:t>Marketing managers need to learn how to interpret marketing activities from the consumer’s point of view. </a:t>
            </a:r>
            <a:r>
              <a:rPr lang="en-US" u="sng" dirty="0">
                <a:solidFill>
                  <a:srgbClr val="000000"/>
                </a:solidFill>
              </a:rPr>
              <a:t>Long-run consumer welfare</a:t>
            </a:r>
            <a:r>
              <a:rPr lang="en-US" dirty="0">
                <a:solidFill>
                  <a:srgbClr val="000000"/>
                </a:solidFill>
              </a:rPr>
              <a:t> must be considered.</a:t>
            </a:r>
          </a:p>
          <a:p>
            <a:pPr marL="628650" lvl="1" indent="-171450">
              <a:buFont typeface="Arial" panose="020B0604020202020204" pitchFamily="34" charset="0"/>
              <a:buChar char="•"/>
            </a:pPr>
            <a:r>
              <a:rPr lang="en-US" dirty="0">
                <a:solidFill>
                  <a:srgbClr val="000000"/>
                </a:solidFill>
              </a:rPr>
              <a:t>“Do unto others as you would have others do unto you” is a useful rule.</a:t>
            </a:r>
            <a:r>
              <a:rPr lang="en-US" b="1" dirty="0">
                <a:solidFill>
                  <a:srgbClr val="000000"/>
                </a:solidFill>
              </a:rPr>
              <a:t>  </a:t>
            </a:r>
          </a:p>
          <a:p>
            <a:pPr lvl="1">
              <a:buFontTx/>
              <a:buChar char="»"/>
            </a:pPr>
            <a:endParaRPr lang="en-US" dirty="0">
              <a:solidFill>
                <a:srgbClr val="000000"/>
              </a:solidFill>
            </a:endParaRPr>
          </a:p>
          <a:p>
            <a:r>
              <a:rPr lang="en-US" b="1" i="1" dirty="0">
                <a:solidFill>
                  <a:srgbClr val="000000"/>
                </a:solidFill>
              </a:rPr>
              <a:t>Discussion Question: Are there any limits to the marketer’s horizon when it comes to social responsibility? At what point in time does the marketer’s responsibility to a consumer end? When does the marketer’s responsibility to society in general end?</a:t>
            </a:r>
          </a:p>
        </p:txBody>
      </p:sp>
    </p:spTree>
    <p:extLst>
      <p:ext uri="{BB962C8B-B14F-4D97-AF65-F5344CB8AC3E}">
        <p14:creationId xmlns:p14="http://schemas.microsoft.com/office/powerpoint/2010/main" val="136942449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Rot="1" noChangeAspect="1" noChangeArrowheads="1" noTextEdit="1"/>
          </p:cNvSpPr>
          <p:nvPr>
            <p:ph type="sldImg"/>
          </p:nvPr>
        </p:nvSpPr>
        <p:spPr>
          <a:xfrm>
            <a:off x="522288" y="549275"/>
            <a:ext cx="3216275" cy="2413000"/>
          </a:xfrm>
          <a:ln/>
        </p:spPr>
      </p:sp>
      <p:sp>
        <p:nvSpPr>
          <p:cNvPr id="70659"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dirty="0">
                <a:solidFill>
                  <a:srgbClr val="000000"/>
                </a:solidFill>
                <a:sym typeface="Wingdings" pitchFamily="2" charset="2"/>
              </a:rPr>
              <a:t>Text</a:t>
            </a:r>
            <a:r>
              <a:rPr lang="en-US" b="1" baseline="0" dirty="0">
                <a:solidFill>
                  <a:srgbClr val="000000"/>
                </a:solidFill>
                <a:sym typeface="Wingdings" pitchFamily="2" charset="2"/>
              </a:rPr>
              <a:t> Caption: </a:t>
            </a:r>
            <a:r>
              <a:rPr lang="en-US" b="0" baseline="0" dirty="0">
                <a:solidFill>
                  <a:srgbClr val="000000"/>
                </a:solidFill>
                <a:sym typeface="Wingdings" pitchFamily="2" charset="2"/>
              </a:rPr>
              <a:t>See below.</a:t>
            </a:r>
          </a:p>
          <a:p>
            <a:endParaRPr lang="en-US" b="0" baseline="0" dirty="0">
              <a:solidFill>
                <a:srgbClr val="000000"/>
              </a:solidFill>
              <a:sym typeface="Wingdings" pitchFamily="2" charset="2"/>
            </a:endParaRPr>
          </a:p>
          <a:p>
            <a:r>
              <a:rPr lang="en-US" b="1" dirty="0">
                <a:solidFill>
                  <a:srgbClr val="000000"/>
                </a:solidFill>
                <a:sym typeface="Wingdings" pitchFamily="2" charset="2"/>
              </a:rPr>
              <a:t>Summary Overview</a:t>
            </a:r>
          </a:p>
          <a:p>
            <a:r>
              <a:rPr lang="en-US" dirty="0">
                <a:solidFill>
                  <a:srgbClr val="000000"/>
                </a:solidFill>
                <a:sym typeface="Wingdings" pitchFamily="2" charset="2"/>
              </a:rPr>
              <a:t>Marketers need to work harder and smarter at finding ways to satisfy consumer needs without sacrificing the current or future environment. </a:t>
            </a:r>
          </a:p>
          <a:p>
            <a:r>
              <a:rPr lang="en-US" dirty="0"/>
              <a:t>Companies that produce products with environmental benefits will find greater success when those products deliver other benefits as well. </a:t>
            </a:r>
            <a:endParaRPr lang="en-US" dirty="0">
              <a:solidFill>
                <a:srgbClr val="000000"/>
              </a:solidFill>
              <a:sym typeface="Wingdings" pitchFamily="2" charset="2"/>
            </a:endParaRPr>
          </a:p>
          <a:p>
            <a:endParaRPr lang="en-US" b="1" dirty="0">
              <a:solidFill>
                <a:srgbClr val="000000"/>
              </a:solidFill>
              <a:sym typeface="Wingdings" pitchFamily="2" charset="2"/>
            </a:endParaRPr>
          </a:p>
          <a:p>
            <a:r>
              <a:rPr lang="en-US" b="1" dirty="0">
                <a:solidFill>
                  <a:srgbClr val="000000"/>
                </a:solidFill>
                <a:sym typeface="Wingdings" pitchFamily="2" charset="2"/>
              </a:rPr>
              <a:t>Key Issues</a:t>
            </a:r>
          </a:p>
          <a:p>
            <a:pPr marL="171450" indent="-171450">
              <a:buFont typeface="Arial" panose="020B0604020202020204" pitchFamily="34" charset="0"/>
              <a:buChar char="•"/>
            </a:pPr>
            <a:r>
              <a:rPr lang="en-US" dirty="0">
                <a:solidFill>
                  <a:srgbClr val="000000"/>
                </a:solidFill>
                <a:sym typeface="Wingdings" pitchFamily="2" charset="2"/>
              </a:rPr>
              <a:t>This ad showcases a </a:t>
            </a:r>
            <a:r>
              <a:rPr lang="en-CA" sz="1200" b="0" i="0" u="none" strike="noStrike" kern="1200" baseline="0" dirty="0">
                <a:solidFill>
                  <a:schemeClr val="tx1"/>
                </a:solidFill>
                <a:latin typeface="Arial" charset="0"/>
                <a:ea typeface="+mn-ea"/>
                <a:cs typeface="Arial" charset="0"/>
              </a:rPr>
              <a:t>campaign by Owens Illinois that points out all the benefits of </a:t>
            </a:r>
            <a:r>
              <a:rPr lang="en-US" sz="1200" b="0" i="0" u="none" strike="noStrike" kern="1200" baseline="0" dirty="0">
                <a:solidFill>
                  <a:schemeClr val="tx1"/>
                </a:solidFill>
                <a:latin typeface="Arial" charset="0"/>
                <a:ea typeface="+mn-ea"/>
                <a:cs typeface="Arial" charset="0"/>
              </a:rPr>
              <a:t>glass</a:t>
            </a:r>
            <a:r>
              <a:rPr lang="en-US" dirty="0">
                <a:solidFill>
                  <a:srgbClr val="000000"/>
                </a:solidFill>
                <a:sym typeface="Wingdings" pitchFamily="2" charset="2"/>
              </a:rPr>
              <a:t>.</a:t>
            </a:r>
          </a:p>
          <a:p>
            <a:pPr marL="171450" indent="-171450">
              <a:buFont typeface="Arial" panose="020B0604020202020204" pitchFamily="34" charset="0"/>
              <a:buChar char="•"/>
            </a:pPr>
            <a:r>
              <a:rPr lang="en-US" dirty="0">
                <a:solidFill>
                  <a:srgbClr val="000000"/>
                </a:solidFill>
                <a:sym typeface="Wingdings" pitchFamily="2" charset="2"/>
              </a:rPr>
              <a:t>It</a:t>
            </a:r>
            <a:r>
              <a:rPr lang="en-US" baseline="0" dirty="0">
                <a:solidFill>
                  <a:srgbClr val="000000"/>
                </a:solidFill>
                <a:sym typeface="Wingdings" pitchFamily="2" charset="2"/>
              </a:rPr>
              <a:t> stresses that </a:t>
            </a:r>
            <a:r>
              <a:rPr lang="en-CA" sz="1200" b="0" i="0" u="none" strike="noStrike" kern="1200" baseline="0" dirty="0">
                <a:solidFill>
                  <a:schemeClr val="tx1"/>
                </a:solidFill>
                <a:latin typeface="Arial" charset="0"/>
                <a:ea typeface="+mn-ea"/>
                <a:cs typeface="Arial" charset="0"/>
                <a:sym typeface="Wingdings" pitchFamily="2" charset="2"/>
              </a:rPr>
              <a:t>b</a:t>
            </a:r>
            <a:r>
              <a:rPr lang="en-CA" sz="1200" b="0" i="0" u="none" strike="noStrike" kern="1200" baseline="0" dirty="0">
                <a:solidFill>
                  <a:schemeClr val="tx1"/>
                </a:solidFill>
                <a:latin typeface="Arial" charset="0"/>
                <a:ea typeface="+mn-ea"/>
                <a:cs typeface="Arial" charset="0"/>
              </a:rPr>
              <a:t>esides being endlessly recyclable, things taste better in glass.</a:t>
            </a:r>
          </a:p>
          <a:p>
            <a:pPr marL="171450" indent="-171450">
              <a:buFont typeface="Arial" panose="020B0604020202020204" pitchFamily="34" charset="0"/>
              <a:buChar char="•"/>
            </a:pPr>
            <a:r>
              <a:rPr lang="en-CA" sz="1200" b="0" i="0" u="none" strike="noStrike" kern="1200" baseline="0" dirty="0">
                <a:solidFill>
                  <a:schemeClr val="tx1"/>
                </a:solidFill>
                <a:latin typeface="Arial" charset="0"/>
                <a:ea typeface="+mn-ea"/>
                <a:cs typeface="Arial" charset="0"/>
              </a:rPr>
              <a:t>Products packaged in glass are healthier and higher in quality</a:t>
            </a:r>
            <a:endParaRPr lang="en-US" dirty="0">
              <a:solidFill>
                <a:srgbClr val="000000"/>
              </a:solidFill>
              <a:sym typeface="Wingdings" pitchFamily="2" charset="2"/>
            </a:endParaRPr>
          </a:p>
          <a:p>
            <a:pPr>
              <a:buFontTx/>
              <a:buChar char="•"/>
            </a:pPr>
            <a:endParaRPr lang="en-US" dirty="0">
              <a:solidFill>
                <a:srgbClr val="000000"/>
              </a:solidFill>
              <a:sym typeface="Wingdings" pitchFamily="2" charset="2"/>
            </a:endParaRPr>
          </a:p>
          <a:p>
            <a:r>
              <a:rPr lang="en-US" b="1" i="1" dirty="0">
                <a:solidFill>
                  <a:srgbClr val="000000"/>
                </a:solidFill>
                <a:sym typeface="Wingdings" pitchFamily="2" charset="2"/>
              </a:rPr>
              <a:t>Discussion Question: What are the benefits of being a firm that is widely recognized as “eco-friendly”?</a:t>
            </a:r>
          </a:p>
          <a:p>
            <a:endParaRPr lang="en-US" b="1" i="1" dirty="0">
              <a:solidFill>
                <a:srgbClr val="000000"/>
              </a:solidFill>
              <a:sym typeface="Wingdings" pitchFamily="2" charset="2"/>
            </a:endParaRPr>
          </a:p>
          <a:p>
            <a:pPr marL="171450" indent="-171450">
              <a:buFont typeface="Arial" panose="020B0604020202020204" pitchFamily="34" charset="0"/>
              <a:buChar char="•"/>
            </a:pPr>
            <a:r>
              <a:rPr lang="en-US" u="sng" dirty="0">
                <a:solidFill>
                  <a:srgbClr val="000000"/>
                </a:solidFill>
                <a:sym typeface="Wingdings" pitchFamily="2" charset="2"/>
              </a:rPr>
              <a:t>We need the truth.</a:t>
            </a:r>
            <a:r>
              <a:rPr lang="en-US" dirty="0">
                <a:solidFill>
                  <a:srgbClr val="000000"/>
                </a:solidFill>
                <a:sym typeface="Wingdings" pitchFamily="2" charset="2"/>
              </a:rPr>
              <a:t> Promotion provides powerful ways to communicate with customers.</a:t>
            </a:r>
          </a:p>
        </p:txBody>
      </p:sp>
    </p:spTree>
    <p:extLst>
      <p:ext uri="{BB962C8B-B14F-4D97-AF65-F5344CB8AC3E}">
        <p14:creationId xmlns:p14="http://schemas.microsoft.com/office/powerpoint/2010/main" val="134759660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Rot="1" noChangeAspect="1" noChangeArrowheads="1" noTextEdit="1"/>
          </p:cNvSpPr>
          <p:nvPr>
            <p:ph type="sldImg"/>
          </p:nvPr>
        </p:nvSpPr>
        <p:spPr>
          <a:xfrm>
            <a:off x="503238" y="539750"/>
            <a:ext cx="3162300" cy="2373313"/>
          </a:xfrm>
          <a:ln/>
        </p:spPr>
      </p:sp>
      <p:sp>
        <p:nvSpPr>
          <p:cNvPr id="58372" name="Rectangle 3"/>
          <p:cNvSpPr>
            <a:spLocks noGrp="1" noChangeArrowheads="1"/>
          </p:cNvSpPr>
          <p:nvPr>
            <p:ph type="body" idx="1"/>
          </p:nvPr>
        </p:nvSpPr>
        <p:spPr>
          <a:xfrm>
            <a:off x="192024" y="3127248"/>
            <a:ext cx="6510528" cy="5660136"/>
          </a:xfrm>
          <a:ln/>
        </p:spPr>
        <p:txBody>
          <a:bodyPr/>
          <a:lstStyle/>
          <a:p>
            <a:pPr>
              <a:defRPr/>
            </a:pPr>
            <a:r>
              <a:rPr lang="en-US" b="1" dirty="0"/>
              <a:t>Summary Overview</a:t>
            </a:r>
            <a:endParaRPr lang="en-US" b="1" dirty="0">
              <a:solidFill>
                <a:srgbClr val="000000"/>
              </a:solidFill>
            </a:endParaRPr>
          </a:p>
          <a:p>
            <a:pPr>
              <a:defRPr/>
            </a:pPr>
            <a:r>
              <a:rPr lang="en-US" dirty="0">
                <a:solidFill>
                  <a:srgbClr val="000000"/>
                </a:solidFill>
              </a:rPr>
              <a:t>Various legal and ethical concerns will continue to challenge marketers in the years ahead.</a:t>
            </a:r>
          </a:p>
          <a:p>
            <a:pPr>
              <a:defRPr/>
            </a:pPr>
            <a:endParaRPr lang="en-US" dirty="0">
              <a:solidFill>
                <a:srgbClr val="000000"/>
              </a:solidFill>
            </a:endParaRPr>
          </a:p>
          <a:p>
            <a:pPr>
              <a:defRPr/>
            </a:pPr>
            <a:r>
              <a:rPr lang="en-US" b="1" dirty="0">
                <a:solidFill>
                  <a:srgbClr val="000000"/>
                </a:solidFill>
              </a:rPr>
              <a:t>Key Issues</a:t>
            </a:r>
          </a:p>
          <a:p>
            <a:pPr marL="171450" indent="-171450">
              <a:buFont typeface="Arial" panose="020B0604020202020204" pitchFamily="34" charset="0"/>
              <a:buChar char="•"/>
              <a:defRPr/>
            </a:pPr>
            <a:r>
              <a:rPr lang="en-US" dirty="0">
                <a:solidFill>
                  <a:srgbClr val="000000"/>
                </a:solidFill>
              </a:rPr>
              <a:t>As information technology helps marketers identify and serve target markets better, there is always the concern that very sensitive information, such as credit information, can be inaccurate and/or misused. </a:t>
            </a:r>
          </a:p>
          <a:p>
            <a:pPr marL="628650" lvl="1" indent="-171450">
              <a:buFont typeface="Arial" panose="020B0604020202020204" pitchFamily="34" charset="0"/>
              <a:buChar char="•"/>
              <a:defRPr/>
            </a:pPr>
            <a:r>
              <a:rPr lang="en-US" dirty="0">
                <a:solidFill>
                  <a:srgbClr val="000000"/>
                </a:solidFill>
              </a:rPr>
              <a:t>There is increasing pressure to enact more laws protecting consumer privacy.</a:t>
            </a:r>
          </a:p>
          <a:p>
            <a:pPr marL="171450" indent="-171450">
              <a:buFont typeface="Arial" panose="020B0604020202020204" pitchFamily="34" charset="0"/>
              <a:buChar char="•"/>
              <a:defRPr/>
            </a:pPr>
            <a:r>
              <a:rPr lang="en-US" dirty="0">
                <a:solidFill>
                  <a:srgbClr val="000000"/>
                </a:solidFill>
              </a:rPr>
              <a:t>In the area of privacy, and in other areas, </a:t>
            </a:r>
            <a:r>
              <a:rPr lang="en-US" u="sng" dirty="0">
                <a:solidFill>
                  <a:srgbClr val="000000"/>
                </a:solidFill>
              </a:rPr>
              <a:t>we may need to change laws and how they are enforced</a:t>
            </a:r>
            <a:r>
              <a:rPr lang="en-US" dirty="0">
                <a:solidFill>
                  <a:srgbClr val="000000"/>
                </a:solidFill>
              </a:rPr>
              <a:t>. </a:t>
            </a:r>
          </a:p>
          <a:p>
            <a:pPr marL="628650" lvl="1" indent="-171450">
              <a:buFont typeface="Arial" panose="020B0604020202020204" pitchFamily="34" charset="0"/>
              <a:buChar char="•"/>
              <a:defRPr/>
            </a:pPr>
            <a:r>
              <a:rPr lang="en-US" dirty="0">
                <a:solidFill>
                  <a:srgbClr val="000000"/>
                </a:solidFill>
              </a:rPr>
              <a:t>Laws must protect consumers and enforcement should consider this a priority. </a:t>
            </a:r>
          </a:p>
          <a:p>
            <a:pPr marL="628650" lvl="1" indent="-171450">
              <a:buFont typeface="Arial" panose="020B0604020202020204" pitchFamily="34" charset="0"/>
              <a:buChar char="•"/>
              <a:defRPr/>
            </a:pPr>
            <a:r>
              <a:rPr lang="en-US" dirty="0">
                <a:solidFill>
                  <a:srgbClr val="000000"/>
                </a:solidFill>
              </a:rPr>
              <a:t>However, before enacting new laws, government decision-makers should evaluate the adequacy of laws that already exist.</a:t>
            </a:r>
          </a:p>
          <a:p>
            <a:pPr marL="171450" indent="-171450">
              <a:buFont typeface="Arial" panose="020B0604020202020204" pitchFamily="34" charset="0"/>
              <a:buChar char="•"/>
              <a:defRPr/>
            </a:pPr>
            <a:r>
              <a:rPr lang="en-US" u="sng" dirty="0">
                <a:solidFill>
                  <a:srgbClr val="000000"/>
                </a:solidFill>
              </a:rPr>
              <a:t>Laws should also affect top managers</a:t>
            </a:r>
            <a:r>
              <a:rPr lang="en-US" dirty="0">
                <a:solidFill>
                  <a:srgbClr val="000000"/>
                </a:solidFill>
              </a:rPr>
              <a:t>. For example, prosecution of the top managers who set harmful policies would be more effective than going after lower-level operatives.</a:t>
            </a:r>
          </a:p>
          <a:p>
            <a:pPr marL="171450" indent="-171450">
              <a:buFont typeface="Arial" panose="020B0604020202020204" pitchFamily="34" charset="0"/>
              <a:buChar char="•"/>
              <a:defRPr/>
            </a:pPr>
            <a:r>
              <a:rPr lang="en-US" u="sng" dirty="0">
                <a:solidFill>
                  <a:srgbClr val="000000"/>
                </a:solidFill>
              </a:rPr>
              <a:t>Laws merely define minimal ethical standards</a:t>
            </a:r>
            <a:r>
              <a:rPr lang="en-US" dirty="0">
                <a:solidFill>
                  <a:srgbClr val="000000"/>
                </a:solidFill>
              </a:rPr>
              <a:t>.</a:t>
            </a:r>
          </a:p>
          <a:p>
            <a:pPr marL="628650" lvl="1" indent="-171450">
              <a:buFont typeface="Arial" panose="020B0604020202020204" pitchFamily="34" charset="0"/>
              <a:buChar char="•"/>
              <a:defRPr/>
            </a:pPr>
            <a:r>
              <a:rPr lang="en-US" dirty="0">
                <a:solidFill>
                  <a:srgbClr val="000000"/>
                </a:solidFill>
              </a:rPr>
              <a:t>Other formal and informal codes of ethics exist that provide greater detail about what is acceptable and unacceptable behavior. </a:t>
            </a:r>
          </a:p>
          <a:p>
            <a:pPr lvl="1">
              <a:buFontTx/>
              <a:buChar char="»"/>
              <a:defRPr/>
            </a:pPr>
            <a:endParaRPr lang="en-US" dirty="0">
              <a:solidFill>
                <a:srgbClr val="000000"/>
              </a:solidFill>
            </a:endParaRPr>
          </a:p>
          <a:p>
            <a:pPr>
              <a:defRPr/>
            </a:pPr>
            <a:r>
              <a:rPr lang="en-US" b="1" i="1" dirty="0">
                <a:solidFill>
                  <a:srgbClr val="000000"/>
                </a:solidFill>
              </a:rPr>
              <a:t>Discussion Question: Who bears the ultimate responsibility for making sure that marketing practices conform to reasonable ethical standards?</a:t>
            </a:r>
            <a:endParaRPr lang="en-US" dirty="0"/>
          </a:p>
        </p:txBody>
      </p:sp>
    </p:spTree>
    <p:extLst>
      <p:ext uri="{BB962C8B-B14F-4D97-AF65-F5344CB8AC3E}">
        <p14:creationId xmlns:p14="http://schemas.microsoft.com/office/powerpoint/2010/main" val="26962397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Rot="1" noChangeAspect="1" noChangeArrowheads="1" noTextEdit="1"/>
          </p:cNvSpPr>
          <p:nvPr>
            <p:ph type="sldImg"/>
          </p:nvPr>
        </p:nvSpPr>
        <p:spPr>
          <a:xfrm>
            <a:off x="503238" y="539750"/>
            <a:ext cx="3162300" cy="2373313"/>
          </a:xfrm>
          <a:ln/>
        </p:spPr>
      </p:sp>
      <p:sp>
        <p:nvSpPr>
          <p:cNvPr id="58372" name="Rectangle 3"/>
          <p:cNvSpPr>
            <a:spLocks noGrp="1" noChangeArrowheads="1"/>
          </p:cNvSpPr>
          <p:nvPr>
            <p:ph type="body" idx="1"/>
          </p:nvPr>
        </p:nvSpPr>
        <p:spPr>
          <a:xfrm>
            <a:off x="192024" y="3127248"/>
            <a:ext cx="6510528" cy="5660136"/>
          </a:xfrm>
          <a:ln/>
        </p:spPr>
        <p:txBody>
          <a:bodyPr/>
          <a:lstStyle/>
          <a:p>
            <a:pPr>
              <a:defRPr/>
            </a:pPr>
            <a:r>
              <a:rPr lang="en-US" b="1" dirty="0"/>
              <a:t>Summary Overview</a:t>
            </a:r>
          </a:p>
          <a:p>
            <a:r>
              <a:rPr lang="en-US" sz="1200" b="0" i="0" u="none" strike="noStrike" kern="1200" baseline="0" dirty="0">
                <a:solidFill>
                  <a:schemeClr val="tx1"/>
                </a:solidFill>
                <a:latin typeface="Arial" charset="0"/>
                <a:ea typeface="+mn-ea"/>
                <a:cs typeface="Arial" charset="0"/>
              </a:rPr>
              <a:t>Achieving a better macro-marketing system is certainly a desirable objective. But what part should a marketer play in deciding what products to offer?</a:t>
            </a:r>
          </a:p>
          <a:p>
            <a:endParaRPr lang="en-US" dirty="0"/>
          </a:p>
          <a:p>
            <a:pPr>
              <a:defRPr/>
            </a:pPr>
            <a:r>
              <a:rPr lang="en-US" b="1" dirty="0"/>
              <a:t>Key Issues</a:t>
            </a:r>
          </a:p>
          <a:p>
            <a:pPr marL="171450" indent="-171450">
              <a:buFont typeface="Arial" panose="020B0604020202020204" pitchFamily="34" charset="0"/>
              <a:buChar char="•"/>
              <a:defRPr/>
            </a:pPr>
            <a:r>
              <a:rPr lang="en-US" u="sng" dirty="0"/>
              <a:t>We need socially responsible consumers</a:t>
            </a:r>
            <a:r>
              <a:rPr lang="en-US" dirty="0"/>
              <a:t>. </a:t>
            </a:r>
          </a:p>
          <a:p>
            <a:pPr marL="628650" lvl="1" indent="-171450">
              <a:buFont typeface="Arial" panose="020B0604020202020204" pitchFamily="34" charset="0"/>
              <a:buChar char="•"/>
              <a:defRPr/>
            </a:pPr>
            <a:r>
              <a:rPr lang="en-US" dirty="0"/>
              <a:t>Some consumers abuse return policies in retail stores, change price tags in self-service stores, shoplift, and expect stellar customer service. </a:t>
            </a:r>
          </a:p>
          <a:p>
            <a:pPr marL="628650" lvl="1" indent="-171450">
              <a:buFont typeface="Arial" panose="020B0604020202020204" pitchFamily="34" charset="0"/>
              <a:buChar char="•"/>
              <a:defRPr/>
            </a:pPr>
            <a:r>
              <a:rPr lang="en-US" dirty="0"/>
              <a:t>Honest consumers pay higher prices because of these abuses. </a:t>
            </a:r>
          </a:p>
          <a:p>
            <a:pPr marL="628650" lvl="1" indent="-171450">
              <a:buFont typeface="Arial" panose="020B0604020202020204" pitchFamily="34" charset="0"/>
              <a:buChar char="•"/>
              <a:defRPr/>
            </a:pPr>
            <a:r>
              <a:rPr lang="en-US" dirty="0"/>
              <a:t>Consumers need to accept their share of the responsibility for preserving an effective macro-marketing system. </a:t>
            </a:r>
          </a:p>
          <a:p>
            <a:pPr marL="628650" lvl="1" indent="-171450">
              <a:buFont typeface="Arial" panose="020B0604020202020204" pitchFamily="34" charset="0"/>
              <a:buChar char="•"/>
              <a:defRPr/>
            </a:pPr>
            <a:r>
              <a:rPr lang="en-US" dirty="0"/>
              <a:t>Consumers can take advantage of the information available from government and private sources that can help them to be more intelligent buyers.</a:t>
            </a:r>
          </a:p>
          <a:p>
            <a:pPr marL="171450" indent="-171450">
              <a:buFont typeface="Arial" panose="020B0604020202020204" pitchFamily="34" charset="0"/>
              <a:buChar char="•"/>
              <a:defRPr/>
            </a:pPr>
            <a:r>
              <a:rPr lang="en-US" u="sng" dirty="0"/>
              <a:t>Should marketing managers limit consumers’ freedom of choice</a:t>
            </a:r>
            <a:r>
              <a:rPr lang="en-US" dirty="0"/>
              <a:t>?</a:t>
            </a:r>
          </a:p>
          <a:p>
            <a:pPr marL="628650" lvl="1" indent="-171450">
              <a:buFont typeface="Arial" panose="020B0604020202020204" pitchFamily="34" charset="0"/>
              <a:buChar char="•"/>
              <a:defRPr/>
            </a:pPr>
            <a:r>
              <a:rPr lang="en-US" dirty="0"/>
              <a:t>Some things marketing managers do benefit both the firm and consumers. But other decisions reduce consumer choice and conflict with a desire to improve the effectiveness of our macro-marketing system.</a:t>
            </a:r>
          </a:p>
          <a:p>
            <a:pPr lvl="1">
              <a:defRPr/>
            </a:pPr>
            <a:endParaRPr lang="en-US" b="1" i="1" dirty="0"/>
          </a:p>
          <a:p>
            <a:r>
              <a:rPr lang="en-US" b="1" i="1" dirty="0"/>
              <a:t>Discussion Question: Should marketing managers limit consumers’ freedom of choice by not offering products that carry some risk to the consumer, even though consumers want them? Should they add costly safety devices to products if consumers go out of their way to disable the devices once they own the products?</a:t>
            </a:r>
          </a:p>
          <a:p>
            <a:pPr marL="171450" indent="-171450">
              <a:buFont typeface="Arial" panose="020B0604020202020204" pitchFamily="34" charset="0"/>
              <a:buChar char="•"/>
              <a:defRPr/>
            </a:pPr>
            <a:endParaRPr lang="en-US" b="1" i="1" dirty="0"/>
          </a:p>
          <a:p>
            <a:pPr marL="171450" indent="-171450">
              <a:buFont typeface="Arial" panose="020B0604020202020204" pitchFamily="34" charset="0"/>
              <a:buChar char="•"/>
              <a:defRPr/>
            </a:pPr>
            <a:r>
              <a:rPr lang="en-US" dirty="0"/>
              <a:t>Marketing managers should be expected to increase consumer choices, but </a:t>
            </a:r>
            <a:r>
              <a:rPr lang="en-US" u="sng" dirty="0"/>
              <a:t>consumer-citizens should vote on the changes</a:t>
            </a:r>
            <a:r>
              <a:rPr lang="en-US" dirty="0"/>
              <a:t>—either through their purchase behavior or their involvement with government.</a:t>
            </a:r>
          </a:p>
        </p:txBody>
      </p:sp>
    </p:spTree>
    <p:extLst>
      <p:ext uri="{BB962C8B-B14F-4D97-AF65-F5344CB8AC3E}">
        <p14:creationId xmlns:p14="http://schemas.microsoft.com/office/powerpoint/2010/main" val="8330685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Rot="1" noChangeAspect="1" noChangeArrowheads="1" noTextEdit="1"/>
          </p:cNvSpPr>
          <p:nvPr>
            <p:ph type="sldImg"/>
          </p:nvPr>
        </p:nvSpPr>
        <p:spPr>
          <a:xfrm>
            <a:off x="503238" y="539750"/>
            <a:ext cx="3162300" cy="2373313"/>
          </a:xfrm>
          <a:ln/>
        </p:spPr>
      </p:sp>
      <p:sp>
        <p:nvSpPr>
          <p:cNvPr id="73731" name="Rectangle 3"/>
          <p:cNvSpPr>
            <a:spLocks noGrp="1" noChangeArrowheads="1"/>
          </p:cNvSpPr>
          <p:nvPr>
            <p:ph type="body" idx="1"/>
          </p:nvPr>
        </p:nvSpPr>
        <p:spPr>
          <a:xfrm>
            <a:off x="192024" y="3127248"/>
            <a:ext cx="6510528" cy="566013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i="1" dirty="0"/>
              <a:t>Checking Your Knowledge </a:t>
            </a:r>
          </a:p>
          <a:p>
            <a:r>
              <a:rPr lang="en-US" b="1" dirty="0"/>
              <a:t>Answer: A</a:t>
            </a:r>
          </a:p>
          <a:p>
            <a:r>
              <a:rPr lang="en-US" b="1" dirty="0"/>
              <a:t>Feedback: </a:t>
            </a:r>
            <a:r>
              <a:rPr lang="en-US" dirty="0"/>
              <a:t>Throughout Chapter 19, evidence is presented that options B-E are legitimate comments for a marketing manager. Choice A however, indicates that the marketing manager is about to make a serious mistake. It is never a wise decision to ignore the competition and, instead, have a tunnel-vision focus on the job. The best answer selection for this statement is </a:t>
            </a:r>
            <a:r>
              <a:rPr lang="en-US" b="0" dirty="0"/>
              <a:t>A.</a:t>
            </a:r>
            <a:endParaRPr lang="en-US" dirty="0"/>
          </a:p>
          <a:p>
            <a:endParaRPr lang="en-US" dirty="0"/>
          </a:p>
          <a:p>
            <a:endParaRPr lang="en-US" dirty="0"/>
          </a:p>
        </p:txBody>
      </p:sp>
    </p:spTree>
    <p:extLst>
      <p:ext uri="{BB962C8B-B14F-4D97-AF65-F5344CB8AC3E}">
        <p14:creationId xmlns:p14="http://schemas.microsoft.com/office/powerpoint/2010/main" val="168829694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Rot="1" noChangeAspect="1" noChangeArrowheads="1" noTextEdit="1"/>
          </p:cNvSpPr>
          <p:nvPr>
            <p:ph type="sldImg"/>
          </p:nvPr>
        </p:nvSpPr>
        <p:spPr>
          <a:xfrm>
            <a:off x="503238" y="539750"/>
            <a:ext cx="3162300" cy="2373313"/>
          </a:xfrm>
          <a:ln/>
        </p:spPr>
      </p:sp>
      <p:sp>
        <p:nvSpPr>
          <p:cNvPr id="74755" name="Rectangle 3"/>
          <p:cNvSpPr>
            <a:spLocks noGrp="1" noChangeArrowheads="1"/>
          </p:cNvSpPr>
          <p:nvPr>
            <p:ph type="body" idx="1"/>
          </p:nvPr>
        </p:nvSpPr>
        <p:spPr>
          <a:xfrm>
            <a:off x="192024" y="3076574"/>
            <a:ext cx="6510528" cy="566013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i="1" dirty="0"/>
              <a:t>Checking Your Knowledge</a:t>
            </a:r>
          </a:p>
          <a:p>
            <a:r>
              <a:rPr lang="en-US" b="1" dirty="0"/>
              <a:t>Answer: E</a:t>
            </a:r>
          </a:p>
          <a:p>
            <a:r>
              <a:rPr lang="en-US" b="1" dirty="0"/>
              <a:t>Feedback: </a:t>
            </a:r>
            <a:r>
              <a:rPr lang="en-US" dirty="0"/>
              <a:t>We have discussed changes in the market that support (are consistent with) options A-D. There is no mention in the chapter that less attention to distribution customer service will occur in the future. In fact, there is little reason to expect that consumers would be satisfied with backsliding by marketers on the service levels that they have come to expect. Also, competitive pressure will hasten improved service levels. The best answer selection is </a:t>
            </a:r>
            <a:r>
              <a:rPr lang="en-US" b="0" dirty="0"/>
              <a:t>E.</a:t>
            </a:r>
          </a:p>
          <a:p>
            <a:endParaRPr lang="en-US" dirty="0"/>
          </a:p>
          <a:p>
            <a:endParaRPr lang="en-US" i="1" u="sng" dirty="0"/>
          </a:p>
          <a:p>
            <a:endParaRPr lang="en-US" dirty="0"/>
          </a:p>
          <a:p>
            <a:endParaRPr lang="en-US" dirty="0"/>
          </a:p>
          <a:p>
            <a:endParaRPr lang="en-US" dirty="0"/>
          </a:p>
        </p:txBody>
      </p:sp>
    </p:spTree>
    <p:extLst>
      <p:ext uri="{BB962C8B-B14F-4D97-AF65-F5344CB8AC3E}">
        <p14:creationId xmlns:p14="http://schemas.microsoft.com/office/powerpoint/2010/main" val="159477934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Isosceles Triangle 3"/>
          <p:cNvSpPr/>
          <p:nvPr/>
        </p:nvSpPr>
        <p:spPr>
          <a:xfrm rot="16200000">
            <a:off x="7550151" y="5296693"/>
            <a:ext cx="1893887" cy="1293812"/>
          </a:xfrm>
          <a:prstGeom prst="triangle">
            <a:avLst>
              <a:gd name="adj" fmla="val 51323"/>
            </a:avLst>
          </a:prstGeom>
          <a:solidFill>
            <a:srgbClr val="C00000"/>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Title 7"/>
          <p:cNvSpPr>
            <a:spLocks noGrp="1"/>
          </p:cNvSpPr>
          <p:nvPr>
            <p:ph type="ctrTitle"/>
          </p:nvPr>
        </p:nvSpPr>
        <p:spPr>
          <a:xfrm>
            <a:off x="5486400" y="776288"/>
            <a:ext cx="3117056" cy="1470025"/>
          </a:xfrm>
        </p:spPr>
        <p:txBody>
          <a:bodyPr wrap="square" lIns="91440" tIns="45720" rIns="91440" bIns="45720" numCol="1" anchor="b" anchorCtr="0" compatLnSpc="1">
            <a:prstTxWarp prst="textNoShape">
              <a:avLst/>
            </a:prstTxWarp>
          </a:bodyPr>
          <a:lstStyle>
            <a:lvl1pPr>
              <a:defRPr lang="en-US" sz="4400" dirty="0">
                <a:ln>
                  <a:noFill/>
                </a:ln>
                <a:effectLst>
                  <a:outerShdw blurRad="38100" dist="38100" dir="2700000" algn="tl">
                    <a:srgbClr val="000000"/>
                  </a:outerShdw>
                </a:effectLst>
              </a:defRPr>
            </a:lvl1pPr>
          </a:lstStyle>
          <a:p>
            <a:pPr lvl="0"/>
            <a:r>
              <a:rPr lang="en-US"/>
              <a:t>Click to edit Master title style</a:t>
            </a:r>
            <a:endParaRPr lang="en-US" dirty="0"/>
          </a:p>
        </p:txBody>
      </p:sp>
      <p:sp>
        <p:nvSpPr>
          <p:cNvPr id="9" name="Subtitle 8"/>
          <p:cNvSpPr>
            <a:spLocks noGrp="1"/>
          </p:cNvSpPr>
          <p:nvPr>
            <p:ph type="subTitle" idx="1"/>
          </p:nvPr>
        </p:nvSpPr>
        <p:spPr>
          <a:xfrm>
            <a:off x="5486400" y="2250280"/>
            <a:ext cx="3117056" cy="1752600"/>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lvl1pPr marL="65087" indent="0">
              <a:buNone/>
              <a:defRPr lang="en-US" dirty="0">
                <a:ln>
                  <a:noFill/>
                </a:ln>
                <a:solidFill>
                  <a:srgbClr val="FFFFFF"/>
                </a:solidFill>
              </a:defRPr>
            </a:lvl1pPr>
          </a:lstStyle>
          <a:p>
            <a:pPr lvl="0"/>
            <a:r>
              <a:rPr lang="en-US" dirty="0"/>
              <a:t>Click to edit Master subtitle style</a:t>
            </a:r>
          </a:p>
        </p:txBody>
      </p:sp>
      <p:sp>
        <p:nvSpPr>
          <p:cNvPr id="6" name="Date Placeholder 27"/>
          <p:cNvSpPr>
            <a:spLocks noGrp="1"/>
          </p:cNvSpPr>
          <p:nvPr>
            <p:ph type="dt" sz="half" idx="10"/>
          </p:nvPr>
        </p:nvSpPr>
        <p:spPr>
          <a:xfrm>
            <a:off x="1371600" y="6011863"/>
            <a:ext cx="5791200" cy="365125"/>
          </a:xfrm>
        </p:spPr>
        <p:txBody>
          <a:bodyPr tIns="0" bIns="0" anchor="t"/>
          <a:lstStyle>
            <a:lvl1pPr algn="r">
              <a:defRPr sz="1000"/>
            </a:lvl1pPr>
          </a:lstStyle>
          <a:p>
            <a:pPr>
              <a:defRPr/>
            </a:pPr>
            <a:fld id="{6EB6C1F4-09DF-4CBD-8AE7-DAA002C80D99}" type="datetimeFigureOut">
              <a:rPr lang="en-US" smtClean="0"/>
              <a:pPr>
                <a:defRPr/>
              </a:pPr>
              <a:t>2/22/2018</a:t>
            </a:fld>
            <a:endParaRPr lang="en-US"/>
          </a:p>
        </p:txBody>
      </p:sp>
      <p:sp>
        <p:nvSpPr>
          <p:cNvPr id="7" name="Footer Placeholder 16"/>
          <p:cNvSpPr>
            <a:spLocks noGrp="1"/>
          </p:cNvSpPr>
          <p:nvPr>
            <p:ph type="ftr" sz="quarter" idx="11"/>
          </p:nvPr>
        </p:nvSpPr>
        <p:spPr>
          <a:xfrm>
            <a:off x="1371600" y="5649913"/>
            <a:ext cx="5791200" cy="365125"/>
          </a:xfrm>
        </p:spPr>
        <p:txBody>
          <a:bodyPr tIns="0" bIns="0"/>
          <a:lstStyle>
            <a:lvl1pPr algn="r">
              <a:defRPr sz="1100"/>
            </a:lvl1pPr>
          </a:lstStyle>
          <a:p>
            <a:pPr>
              <a:defRPr/>
            </a:pPr>
            <a:endParaRPr lang="en-US"/>
          </a:p>
        </p:txBody>
      </p:sp>
      <p:sp>
        <p:nvSpPr>
          <p:cNvPr id="10" name="Slide Number Placeholder 28"/>
          <p:cNvSpPr>
            <a:spLocks noGrp="1"/>
          </p:cNvSpPr>
          <p:nvPr>
            <p:ph type="sldNum" sz="quarter" idx="12"/>
          </p:nvPr>
        </p:nvSpPr>
        <p:spPr>
          <a:xfrm>
            <a:off x="8391525" y="5753100"/>
            <a:ext cx="503238" cy="365125"/>
          </a:xfrm>
        </p:spPr>
        <p:txBody>
          <a:bodyPr anchor="ctr"/>
          <a:lstStyle>
            <a:lvl1pPr algn="ctr">
              <a:defRPr sz="1300">
                <a:solidFill>
                  <a:srgbClr val="FFFFFF"/>
                </a:solidFill>
              </a:defRPr>
            </a:lvl1pPr>
          </a:lstStyle>
          <a:p>
            <a:pPr>
              <a:defRPr/>
            </a:pPr>
            <a:fld id="{2E154F38-8ABF-43EF-A45A-89B6A2650F04}" type="slidenum">
              <a:rPr lang="en-US" smtClean="0"/>
              <a:pPr>
                <a:defRPr/>
              </a:pPr>
              <a:t>‹#›</a:t>
            </a:fld>
            <a:endParaRPr lang="en-US" dirty="0"/>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8200" y="589915"/>
            <a:ext cx="4108915" cy="5257800"/>
          </a:xfrm>
          <a:prstGeom prst="rect">
            <a:avLst/>
          </a:prstGeom>
          <a:ln w="38100">
            <a:solidFill>
              <a:srgbClr val="C00000"/>
            </a:solidFill>
          </a:ln>
          <a:effectLst>
            <a:reflection blurRad="6350" stA="52000" endA="300" endPos="35000" dir="5400000" sy="-100000" algn="bl" rotWithShape="0"/>
          </a:effectLst>
        </p:spPr>
      </p:pic>
      <p:pic>
        <p:nvPicPr>
          <p:cNvPr id="12" name="Picture 1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178800" y="5410200"/>
            <a:ext cx="1041400" cy="1041400"/>
          </a:xfrm>
          <a:prstGeom prst="rect">
            <a:avLst/>
          </a:prstGeom>
        </p:spPr>
      </p:pic>
    </p:spTree>
    <p:extLst>
      <p:ext uri="{BB962C8B-B14F-4D97-AF65-F5344CB8AC3E}">
        <p14:creationId xmlns:p14="http://schemas.microsoft.com/office/powerpoint/2010/main" val="1440840437"/>
      </p:ext>
    </p:extLst>
  </p:cSld>
  <p:clrMapOvr>
    <a:masterClrMapping/>
  </p:clrMapOvr>
  <p:transition>
    <p:pull dir="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67494"/>
            <a:ext cx="8229600" cy="1399032"/>
          </a:xfrm>
        </p:spPr>
        <p:txBody>
          <a:bodyPr>
            <a:normAutofit/>
          </a:bodyPr>
          <a:lstStyle>
            <a:lvl1pPr marL="0" indent="0" algn="l" rtl="0" eaLnBrk="1" fontAlgn="base" hangingPunct="1">
              <a:spcBef>
                <a:spcPct val="0"/>
              </a:spcBef>
              <a:spcAft>
                <a:spcPct val="0"/>
              </a:spcAft>
              <a:defRPr lang="en-US" sz="4400" kern="1200" dirty="0">
                <a:ln>
                  <a:noFill/>
                </a:ln>
                <a:solidFill>
                  <a:srgbClr val="FFCC00"/>
                </a:solidFill>
                <a:effectLst>
                  <a:outerShdw blurRad="38100" dist="38100" dir="2700000" algn="tl">
                    <a:srgbClr val="000000"/>
                  </a:outerShdw>
                </a:effectLst>
                <a:latin typeface="+mj-lt"/>
                <a:ea typeface="+mj-ea"/>
                <a:cs typeface="+mj-cs"/>
              </a:defRPr>
            </a:lvl1pPr>
          </a:lstStyle>
          <a:p>
            <a:r>
              <a:rPr lang="en-US" dirty="0"/>
              <a:t>Click to edit Master title style</a:t>
            </a:r>
          </a:p>
        </p:txBody>
      </p:sp>
      <p:sp>
        <p:nvSpPr>
          <p:cNvPr id="3" name="Content Placeholder 2"/>
          <p:cNvSpPr>
            <a:spLocks noGrp="1"/>
          </p:cNvSpPr>
          <p:nvPr>
            <p:ph idx="1"/>
          </p:nvPr>
        </p:nvSpPr>
        <p:spPr>
          <a:xfrm>
            <a:off x="457200" y="1882808"/>
            <a:ext cx="8229600" cy="4572000"/>
          </a:xfrm>
        </p:spPr>
        <p:txBody>
          <a:bodyPr/>
          <a:lstStyle>
            <a:lvl1pPr>
              <a:buClr>
                <a:srgbClr val="FFD875"/>
              </a:buClr>
              <a:buSzPct val="101000"/>
              <a:defRPr>
                <a:solidFill>
                  <a:schemeClr val="tx1"/>
                </a:solidFill>
              </a:defRPr>
            </a:lvl1pPr>
            <a:lvl2pPr>
              <a:buClr>
                <a:srgbClr val="FFD875"/>
              </a:buClr>
              <a:buSzPct val="101000"/>
              <a:defRPr>
                <a:solidFill>
                  <a:schemeClr val="tx1"/>
                </a:solidFill>
              </a:defRPr>
            </a:lvl2pPr>
            <a:lvl3pPr>
              <a:buClr>
                <a:srgbClr val="FFD875"/>
              </a:buClr>
              <a:buSzPct val="101000"/>
              <a:defRPr>
                <a:solidFill>
                  <a:schemeClr val="tx1"/>
                </a:solidFill>
              </a:defRPr>
            </a:lvl3pPr>
            <a:lvl4pPr>
              <a:buClr>
                <a:srgbClr val="FFD875"/>
              </a:buClr>
              <a:buSzPct val="101000"/>
              <a:defRPr>
                <a:solidFill>
                  <a:schemeClr val="tx1"/>
                </a:solidFill>
              </a:defRPr>
            </a:lvl4pPr>
            <a:lvl5pPr>
              <a:buClr>
                <a:srgbClr val="FFD875"/>
              </a:buClr>
              <a:buSzPct val="101000"/>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791075" y="6480175"/>
            <a:ext cx="2133600" cy="301625"/>
          </a:xfrm>
        </p:spPr>
        <p:txBody>
          <a:bodyPr/>
          <a:lstStyle>
            <a:lvl1pPr>
              <a:defRPr/>
            </a:lvl1pPr>
          </a:lstStyle>
          <a:p>
            <a:pPr>
              <a:defRPr/>
            </a:pPr>
            <a:fld id="{DF42D086-5DC0-413A-B272-7DA69D96D17F}" type="datetimeFigureOut">
              <a:rPr lang="en-US" smtClean="0"/>
              <a:pPr>
                <a:defRPr/>
              </a:pPr>
              <a:t>2/22/2018</a:t>
            </a:fld>
            <a:endParaRPr lang="en-US"/>
          </a:p>
        </p:txBody>
      </p:sp>
      <p:sp>
        <p:nvSpPr>
          <p:cNvPr id="5" name="Footer Placeholder 4"/>
          <p:cNvSpPr>
            <a:spLocks noGrp="1"/>
          </p:cNvSpPr>
          <p:nvPr>
            <p:ph type="ftr" sz="quarter" idx="11"/>
          </p:nvPr>
        </p:nvSpPr>
        <p:spPr>
          <a:xfrm>
            <a:off x="457200" y="6481763"/>
            <a:ext cx="4259263" cy="300037"/>
          </a:xfrm>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DB7D8D0-F5AA-4068-A8E0-648E31EA60FF}" type="slidenum">
              <a:rPr lang="en-US" smtClean="0"/>
              <a:pPr>
                <a:defRPr/>
              </a:pPr>
              <a:t>‹#›</a:t>
            </a:fld>
            <a:endParaRPr lang="en-US" dirty="0"/>
          </a:p>
        </p:txBody>
      </p:sp>
    </p:spTree>
    <p:extLst>
      <p:ext uri="{BB962C8B-B14F-4D97-AF65-F5344CB8AC3E}">
        <p14:creationId xmlns:p14="http://schemas.microsoft.com/office/powerpoint/2010/main" val="155652758"/>
      </p:ext>
    </p:extLst>
  </p:cSld>
  <p:clrMapOvr>
    <a:masterClrMapping/>
  </p:clrMapOvr>
  <p:transition>
    <p:pull dir="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marL="0" indent="0" algn="l" rtl="0" eaLnBrk="1" fontAlgn="base" hangingPunct="1">
              <a:spcBef>
                <a:spcPct val="0"/>
              </a:spcBef>
              <a:spcAft>
                <a:spcPct val="0"/>
              </a:spcAft>
              <a:defRPr lang="en-US" sz="4400" kern="1200" dirty="0">
                <a:ln>
                  <a:noFill/>
                </a:ln>
                <a:solidFill>
                  <a:srgbClr val="FFCC00"/>
                </a:solidFill>
                <a:effectLst>
                  <a:outerShdw blurRad="38100" dist="38100" dir="2700000" algn="tl">
                    <a:srgbClr val="000000"/>
                  </a:outerShdw>
                </a:effectLst>
                <a:latin typeface="+mj-lt"/>
                <a:ea typeface="+mj-ea"/>
                <a:cs typeface="+mj-cs"/>
              </a:defRPr>
            </a:lvl1pPr>
          </a:lstStyle>
          <a:p>
            <a:r>
              <a:rPr lang="en-US" dirty="0"/>
              <a:t>Click to edit Master title style</a:t>
            </a:r>
          </a:p>
        </p:txBody>
      </p:sp>
      <p:sp>
        <p:nvSpPr>
          <p:cNvPr id="3" name="Content Placeholder 2"/>
          <p:cNvSpPr>
            <a:spLocks noGrp="1"/>
          </p:cNvSpPr>
          <p:nvPr>
            <p:ph sz="half" idx="1"/>
          </p:nvPr>
        </p:nvSpPr>
        <p:spPr>
          <a:xfrm>
            <a:off x="457200" y="1722437"/>
            <a:ext cx="4038600" cy="4525963"/>
          </a:xfrm>
        </p:spPr>
        <p:txBody>
          <a:bodyPr/>
          <a:lstStyle>
            <a:lvl1pPr>
              <a:defRPr sz="26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722437"/>
            <a:ext cx="4038600" cy="4525963"/>
          </a:xfrm>
        </p:spPr>
        <p:txBody>
          <a:bodyPr/>
          <a:lstStyle>
            <a:lvl1pPr>
              <a:defRPr sz="26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13"/>
          <p:cNvSpPr>
            <a:spLocks noGrp="1"/>
          </p:cNvSpPr>
          <p:nvPr>
            <p:ph type="dt" sz="half" idx="10"/>
          </p:nvPr>
        </p:nvSpPr>
        <p:spPr/>
        <p:txBody>
          <a:bodyPr/>
          <a:lstStyle>
            <a:lvl1pPr>
              <a:defRPr/>
            </a:lvl1pPr>
          </a:lstStyle>
          <a:p>
            <a:pPr>
              <a:defRPr/>
            </a:pPr>
            <a:fld id="{0B993F26-E888-43EB-8A92-1322FEEAEF5E}" type="datetimeFigureOut">
              <a:rPr lang="en-US" smtClean="0"/>
              <a:pPr>
                <a:defRPr/>
              </a:pPr>
              <a:t>2/22/2018</a:t>
            </a:fld>
            <a:endParaRPr lang="en-US"/>
          </a:p>
        </p:txBody>
      </p:sp>
      <p:sp>
        <p:nvSpPr>
          <p:cNvPr id="6" name="Footer Placeholder 2"/>
          <p:cNvSpPr>
            <a:spLocks noGrp="1"/>
          </p:cNvSpPr>
          <p:nvPr>
            <p:ph type="ftr" sz="quarter" idx="11"/>
          </p:nvPr>
        </p:nvSpPr>
        <p:spPr/>
        <p:txBody>
          <a:bodyPr/>
          <a:lstStyle>
            <a:lvl1pPr>
              <a:defRPr/>
            </a:lvl1pPr>
          </a:lstStyle>
          <a:p>
            <a:pPr>
              <a:defRPr/>
            </a:pPr>
            <a:endParaRPr lang="en-US"/>
          </a:p>
        </p:txBody>
      </p:sp>
      <p:sp>
        <p:nvSpPr>
          <p:cNvPr id="7" name="Slide Number Placeholder 22"/>
          <p:cNvSpPr>
            <a:spLocks noGrp="1"/>
          </p:cNvSpPr>
          <p:nvPr>
            <p:ph type="sldNum" sz="quarter" idx="12"/>
          </p:nvPr>
        </p:nvSpPr>
        <p:spPr/>
        <p:txBody>
          <a:bodyPr/>
          <a:lstStyle>
            <a:lvl1pPr>
              <a:defRPr/>
            </a:lvl1pPr>
          </a:lstStyle>
          <a:p>
            <a:pPr>
              <a:defRPr/>
            </a:pPr>
            <a:fld id="{5BE45B4C-E98B-4FD5-BEC2-5EC35954D6A1}" type="slidenum">
              <a:rPr lang="en-US" smtClean="0"/>
              <a:pPr>
                <a:defRPr/>
              </a:pPr>
              <a:t>‹#›</a:t>
            </a:fld>
            <a:endParaRPr lang="en-US" dirty="0"/>
          </a:p>
        </p:txBody>
      </p:sp>
    </p:spTree>
    <p:extLst>
      <p:ext uri="{BB962C8B-B14F-4D97-AF65-F5344CB8AC3E}">
        <p14:creationId xmlns:p14="http://schemas.microsoft.com/office/powerpoint/2010/main" val="4023859055"/>
      </p:ext>
    </p:extLst>
  </p:cSld>
  <p:clrMapOvr>
    <a:masterClrMapping/>
  </p:clrMapOvr>
  <p:transition>
    <p:pull dir="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48198" y="290732"/>
            <a:ext cx="1066800" cy="6153912"/>
          </a:xfrm>
        </p:spPr>
        <p:txBody>
          <a:bodyPr vert="vert270" anchor="b"/>
          <a:lstStyle>
            <a:lvl1pPr marL="0" algn="ctr">
              <a:defRPr sz="3300" b="1">
                <a:ln w="6350">
                  <a:solidFill>
                    <a:schemeClr val="tx1"/>
                  </a:solidFill>
                </a:ln>
                <a:solidFill>
                  <a:schemeClr val="tx1"/>
                </a:solidFill>
              </a:defRPr>
            </a:lvl1pPr>
          </a:lstStyle>
          <a:p>
            <a:r>
              <a:rPr lang="en-US"/>
              <a:t>Click to edit Master title style</a:t>
            </a:r>
          </a:p>
        </p:txBody>
      </p:sp>
      <p:sp>
        <p:nvSpPr>
          <p:cNvPr id="3" name="Text Placeholder 2"/>
          <p:cNvSpPr>
            <a:spLocks noGrp="1"/>
          </p:cNvSpPr>
          <p:nvPr>
            <p:ph type="body" idx="1"/>
          </p:nvPr>
        </p:nvSpPr>
        <p:spPr>
          <a:xfrm>
            <a:off x="1365006" y="290732"/>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4" name="Text Placeholder 3"/>
          <p:cNvSpPr>
            <a:spLocks noGrp="1"/>
          </p:cNvSpPr>
          <p:nvPr>
            <p:ph type="body" sz="half" idx="3"/>
          </p:nvPr>
        </p:nvSpPr>
        <p:spPr>
          <a:xfrm>
            <a:off x="1365006" y="3427124"/>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5" name="Content Placeholder 4"/>
          <p:cNvSpPr>
            <a:spLocks noGrp="1"/>
          </p:cNvSpPr>
          <p:nvPr>
            <p:ph sz="quarter" idx="2"/>
          </p:nvPr>
        </p:nvSpPr>
        <p:spPr>
          <a:xfrm>
            <a:off x="2022230" y="290732"/>
            <a:ext cx="6858000" cy="3017520"/>
          </a:xfrm>
        </p:spPr>
        <p:txBody>
          <a:bodyPr/>
          <a:lstStyle>
            <a:lvl1pPr algn="l">
              <a:defRPr sz="2400"/>
            </a:lvl1pPr>
            <a:lvl2pPr algn="l">
              <a:defRPr sz="2000"/>
            </a:lvl2pPr>
            <a:lvl3pPr algn="l">
              <a:defRPr sz="1800"/>
            </a:lvl3pPr>
            <a:lvl4pPr algn="l">
              <a:defRPr sz="1600"/>
            </a:lvl4pPr>
            <a:lvl5pPr algn="l">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2022230" y="3427124"/>
            <a:ext cx="6858000" cy="3017520"/>
          </a:xfrm>
        </p:spPr>
        <p:txBody>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791075" y="6481763"/>
            <a:ext cx="2130425" cy="301625"/>
          </a:xfrm>
        </p:spPr>
        <p:txBody>
          <a:bodyPr/>
          <a:lstStyle>
            <a:lvl1pPr>
              <a:defRPr/>
            </a:lvl1pPr>
          </a:lstStyle>
          <a:p>
            <a:pPr>
              <a:defRPr/>
            </a:pPr>
            <a:fld id="{CD849EC5-60F3-4C5A-90C8-440F8540E325}" type="datetimeFigureOut">
              <a:rPr lang="en-US" smtClean="0"/>
              <a:pPr>
                <a:defRPr/>
              </a:pPr>
              <a:t>2/22/2018</a:t>
            </a:fld>
            <a:endParaRPr lang="en-US"/>
          </a:p>
        </p:txBody>
      </p:sp>
      <p:sp>
        <p:nvSpPr>
          <p:cNvPr id="8" name="Footer Placeholder 7"/>
          <p:cNvSpPr>
            <a:spLocks noGrp="1"/>
          </p:cNvSpPr>
          <p:nvPr>
            <p:ph type="ftr" sz="quarter" idx="11"/>
          </p:nvPr>
        </p:nvSpPr>
        <p:spPr>
          <a:xfrm>
            <a:off x="457200" y="6481763"/>
            <a:ext cx="4260850" cy="301625"/>
          </a:xfrm>
        </p:spPr>
        <p:txBody>
          <a:bodyPr/>
          <a:lstStyle>
            <a:lvl1pPr>
              <a:defRPr/>
            </a:lvl1pPr>
          </a:lstStyle>
          <a:p>
            <a:pPr>
              <a:defRPr/>
            </a:pPr>
            <a:endParaRPr lang="en-US"/>
          </a:p>
        </p:txBody>
      </p:sp>
      <p:sp>
        <p:nvSpPr>
          <p:cNvPr id="9" name="Slide Number Placeholder 8"/>
          <p:cNvSpPr>
            <a:spLocks noGrp="1"/>
          </p:cNvSpPr>
          <p:nvPr>
            <p:ph type="sldNum" sz="quarter" idx="12"/>
          </p:nvPr>
        </p:nvSpPr>
        <p:spPr>
          <a:xfrm>
            <a:off x="7589838" y="6483350"/>
            <a:ext cx="503237" cy="301625"/>
          </a:xfrm>
        </p:spPr>
        <p:txBody>
          <a:bodyPr/>
          <a:lstStyle>
            <a:lvl1pPr algn="ctr">
              <a:defRPr/>
            </a:lvl1pPr>
          </a:lstStyle>
          <a:p>
            <a:pPr>
              <a:defRPr/>
            </a:pPr>
            <a:fld id="{686C0DCD-5B8F-4D42-AF65-0B5A729FF64F}" type="slidenum">
              <a:rPr lang="en-US" smtClean="0"/>
              <a:pPr>
                <a:defRPr/>
              </a:pPr>
              <a:t>‹#›</a:t>
            </a:fld>
            <a:endParaRPr lang="en-US" dirty="0"/>
          </a:p>
        </p:txBody>
      </p:sp>
    </p:spTree>
    <p:extLst>
      <p:ext uri="{BB962C8B-B14F-4D97-AF65-F5344CB8AC3E}">
        <p14:creationId xmlns:p14="http://schemas.microsoft.com/office/powerpoint/2010/main" val="29718068"/>
      </p:ext>
    </p:extLst>
  </p:cSld>
  <p:clrMapOvr>
    <a:overrideClrMapping bg1="dk1" tx1="lt1" bg2="dk2" tx2="lt2" accent1="accent1" accent2="accent2" accent3="accent3" accent4="accent4" accent5="accent5" accent6="accent6" hlink="hlink" folHlink="folHlink"/>
  </p:clrMapOvr>
  <p:transition>
    <p:pull dir="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marL="0" indent="0" algn="l" rtl="0" eaLnBrk="1" fontAlgn="base" hangingPunct="1">
              <a:spcBef>
                <a:spcPct val="0"/>
              </a:spcBef>
              <a:spcAft>
                <a:spcPct val="0"/>
              </a:spcAft>
              <a:defRPr lang="en-US" sz="4400" kern="1200" dirty="0">
                <a:ln>
                  <a:noFill/>
                </a:ln>
                <a:solidFill>
                  <a:srgbClr val="FFCC00"/>
                </a:solidFill>
                <a:effectLst>
                  <a:outerShdw blurRad="38100" dist="38100" dir="2700000" algn="tl">
                    <a:srgbClr val="000000"/>
                  </a:outerShdw>
                </a:effectLst>
                <a:latin typeface="+mj-lt"/>
                <a:ea typeface="+mj-ea"/>
                <a:cs typeface="+mj-cs"/>
              </a:defRPr>
            </a:lvl1pPr>
          </a:lstStyle>
          <a:p>
            <a:r>
              <a:rPr lang="en-US" dirty="0"/>
              <a:t>Click to edit Master title style</a:t>
            </a:r>
          </a:p>
        </p:txBody>
      </p:sp>
      <p:sp>
        <p:nvSpPr>
          <p:cNvPr id="3" name="Date Placeholder 13"/>
          <p:cNvSpPr>
            <a:spLocks noGrp="1"/>
          </p:cNvSpPr>
          <p:nvPr>
            <p:ph type="dt" sz="half" idx="10"/>
          </p:nvPr>
        </p:nvSpPr>
        <p:spPr/>
        <p:txBody>
          <a:bodyPr/>
          <a:lstStyle>
            <a:lvl1pPr>
              <a:defRPr/>
            </a:lvl1pPr>
          </a:lstStyle>
          <a:p>
            <a:pPr>
              <a:defRPr/>
            </a:pPr>
            <a:fld id="{35EB01FA-C711-4C95-9DE8-DAA32828A876}" type="datetimeFigureOut">
              <a:rPr lang="en-US" smtClean="0"/>
              <a:pPr>
                <a:defRPr/>
              </a:pPr>
              <a:t>2/22/2018</a:t>
            </a:fld>
            <a:endParaRPr lang="en-US"/>
          </a:p>
        </p:txBody>
      </p:sp>
      <p:sp>
        <p:nvSpPr>
          <p:cNvPr id="4" name="Footer Placeholder 2"/>
          <p:cNvSpPr>
            <a:spLocks noGrp="1"/>
          </p:cNvSpPr>
          <p:nvPr>
            <p:ph type="ftr" sz="quarter" idx="11"/>
          </p:nvPr>
        </p:nvSpPr>
        <p:spPr/>
        <p:txBody>
          <a:bodyPr/>
          <a:lstStyle>
            <a:lvl1pPr>
              <a:defRPr/>
            </a:lvl1pPr>
          </a:lstStyle>
          <a:p>
            <a:pPr>
              <a:defRPr/>
            </a:pPr>
            <a:endParaRPr lang="en-US"/>
          </a:p>
        </p:txBody>
      </p:sp>
      <p:sp>
        <p:nvSpPr>
          <p:cNvPr id="5" name="Slide Number Placeholder 22"/>
          <p:cNvSpPr>
            <a:spLocks noGrp="1"/>
          </p:cNvSpPr>
          <p:nvPr>
            <p:ph type="sldNum" sz="quarter" idx="12"/>
          </p:nvPr>
        </p:nvSpPr>
        <p:spPr/>
        <p:txBody>
          <a:bodyPr/>
          <a:lstStyle>
            <a:lvl1pPr>
              <a:defRPr/>
            </a:lvl1pPr>
          </a:lstStyle>
          <a:p>
            <a:pPr>
              <a:defRPr/>
            </a:pPr>
            <a:fld id="{AE227FD5-93E8-49E8-A241-82B098253DA1}" type="slidenum">
              <a:rPr lang="en-US" smtClean="0"/>
              <a:pPr>
                <a:defRPr/>
              </a:pPr>
              <a:t>‹#›</a:t>
            </a:fld>
            <a:endParaRPr lang="en-US" dirty="0"/>
          </a:p>
        </p:txBody>
      </p:sp>
    </p:spTree>
    <p:extLst>
      <p:ext uri="{BB962C8B-B14F-4D97-AF65-F5344CB8AC3E}">
        <p14:creationId xmlns:p14="http://schemas.microsoft.com/office/powerpoint/2010/main" val="785617303"/>
      </p:ext>
    </p:extLst>
  </p:cSld>
  <p:clrMapOvr>
    <a:masterClrMapping/>
  </p:clrMapOvr>
  <p:transition>
    <p:pull dir="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3"/>
          <p:cNvSpPr>
            <a:spLocks noGrp="1"/>
          </p:cNvSpPr>
          <p:nvPr>
            <p:ph type="dt" sz="half" idx="10"/>
          </p:nvPr>
        </p:nvSpPr>
        <p:spPr/>
        <p:txBody>
          <a:bodyPr/>
          <a:lstStyle>
            <a:lvl1pPr>
              <a:defRPr/>
            </a:lvl1pPr>
          </a:lstStyle>
          <a:p>
            <a:pPr>
              <a:defRPr/>
            </a:pPr>
            <a:fld id="{B1B81A3D-8197-497D-9AD6-61FB06B23BBE}" type="datetimeFigureOut">
              <a:rPr lang="en-US" smtClean="0"/>
              <a:pPr>
                <a:defRPr/>
              </a:pPr>
              <a:t>2/22/2018</a:t>
            </a:fld>
            <a:endParaRPr lang="en-US"/>
          </a:p>
        </p:txBody>
      </p:sp>
      <p:sp>
        <p:nvSpPr>
          <p:cNvPr id="3" name="Footer Placeholder 2"/>
          <p:cNvSpPr>
            <a:spLocks noGrp="1"/>
          </p:cNvSpPr>
          <p:nvPr>
            <p:ph type="ftr" sz="quarter" idx="11"/>
          </p:nvPr>
        </p:nvSpPr>
        <p:spPr/>
        <p:txBody>
          <a:bodyPr/>
          <a:lstStyle>
            <a:lvl1pPr>
              <a:defRPr/>
            </a:lvl1pPr>
          </a:lstStyle>
          <a:p>
            <a:pPr>
              <a:defRPr/>
            </a:pPr>
            <a:endParaRPr lang="en-US"/>
          </a:p>
        </p:txBody>
      </p:sp>
      <p:sp>
        <p:nvSpPr>
          <p:cNvPr id="4" name="Slide Number Placeholder 22"/>
          <p:cNvSpPr>
            <a:spLocks noGrp="1"/>
          </p:cNvSpPr>
          <p:nvPr>
            <p:ph type="sldNum" sz="quarter" idx="12"/>
          </p:nvPr>
        </p:nvSpPr>
        <p:spPr/>
        <p:txBody>
          <a:bodyPr/>
          <a:lstStyle>
            <a:lvl1pPr>
              <a:defRPr/>
            </a:lvl1pPr>
          </a:lstStyle>
          <a:p>
            <a:pPr>
              <a:defRPr/>
            </a:pPr>
            <a:fld id="{EEE164D8-EF13-4901-8397-9BFC90C653BE}" type="slidenum">
              <a:rPr lang="en-US" smtClean="0"/>
              <a:pPr>
                <a:defRPr/>
              </a:pPr>
              <a:t>‹#›</a:t>
            </a:fld>
            <a:endParaRPr lang="en-US" dirty="0"/>
          </a:p>
        </p:txBody>
      </p:sp>
    </p:spTree>
    <p:extLst>
      <p:ext uri="{BB962C8B-B14F-4D97-AF65-F5344CB8AC3E}">
        <p14:creationId xmlns:p14="http://schemas.microsoft.com/office/powerpoint/2010/main" val="674989175"/>
      </p:ext>
    </p:extLst>
  </p:cSld>
  <p:clrMapOvr>
    <a:masterClrMapping/>
  </p:clrMapOvr>
  <p:transition>
    <p:pull dir="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9456" y="367664"/>
            <a:ext cx="914400" cy="5943600"/>
          </a:xfrm>
        </p:spPr>
        <p:txBody>
          <a:bodyPr vert="vert270" anchor="b"/>
          <a:lstStyle>
            <a:lvl1pPr marL="0" marR="18288" algn="r">
              <a:spcBef>
                <a:spcPts val="0"/>
              </a:spcBef>
              <a:buNone/>
              <a:defRPr sz="2900" b="0" cap="all" baseline="0"/>
            </a:lvl1pPr>
          </a:lstStyle>
          <a:p>
            <a:r>
              <a:rPr lang="en-US"/>
              <a:t>Click to edit Master title style</a:t>
            </a:r>
          </a:p>
        </p:txBody>
      </p:sp>
      <p:sp>
        <p:nvSpPr>
          <p:cNvPr id="3" name="Text Placeholder 2"/>
          <p:cNvSpPr>
            <a:spLocks noGrp="1"/>
          </p:cNvSpPr>
          <p:nvPr>
            <p:ph type="body" idx="2"/>
          </p:nvPr>
        </p:nvSpPr>
        <p:spPr>
          <a:xfrm>
            <a:off x="1135856" y="367664"/>
            <a:ext cx="2438400" cy="5943600"/>
          </a:xfrm>
        </p:spPr>
        <p:txBody>
          <a:bodyPr/>
          <a:lstStyle>
            <a:lvl1pPr marL="0" indent="0">
              <a:spcBef>
                <a:spcPts val="0"/>
              </a:spcBef>
              <a:buNone/>
              <a:defRPr sz="1400"/>
            </a:lvl1pPr>
            <a:lvl2pPr>
              <a:buNone/>
              <a:defRPr sz="1200"/>
            </a:lvl2pPr>
            <a:lvl3pPr>
              <a:buNone/>
              <a:defRPr sz="1000"/>
            </a:lvl3pPr>
            <a:lvl4pPr>
              <a:buNone/>
              <a:defRPr sz="900"/>
            </a:lvl4pPr>
            <a:lvl5pPr>
              <a:buNone/>
              <a:defRPr sz="900"/>
            </a:lvl5pPr>
          </a:lstStyle>
          <a:p>
            <a:pPr lvl="0"/>
            <a:r>
              <a:rPr lang="en-US"/>
              <a:t>Click to edit Master text styles</a:t>
            </a:r>
          </a:p>
        </p:txBody>
      </p:sp>
      <p:sp>
        <p:nvSpPr>
          <p:cNvPr id="4" name="Content Placeholder 3"/>
          <p:cNvSpPr>
            <a:spLocks noGrp="1"/>
          </p:cNvSpPr>
          <p:nvPr>
            <p:ph sz="half" idx="1"/>
          </p:nvPr>
        </p:nvSpPr>
        <p:spPr>
          <a:xfrm>
            <a:off x="3651250" y="320040"/>
            <a:ext cx="5276088" cy="5989320"/>
          </a:xfrm>
        </p:spPr>
        <p:txBody>
          <a:bodyPr/>
          <a:lstStyle>
            <a:lvl1pPr>
              <a:spcBef>
                <a:spcPts val="0"/>
              </a:spcBef>
              <a:defRPr sz="3000"/>
            </a:lvl1pPr>
            <a:lvl2pPr>
              <a:defRPr sz="2600"/>
            </a:lvl2pPr>
            <a:lvl3pPr>
              <a:defRPr sz="2400"/>
            </a:lvl3pPr>
            <a:lvl4pPr>
              <a:defRPr sz="2000"/>
            </a:lvl4pPr>
            <a:lvl5pPr>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278563" y="6556375"/>
            <a:ext cx="2133600" cy="301625"/>
          </a:xfrm>
        </p:spPr>
        <p:txBody>
          <a:bodyPr/>
          <a:lstStyle>
            <a:lvl1pPr>
              <a:defRPr sz="900"/>
            </a:lvl1pPr>
          </a:lstStyle>
          <a:p>
            <a:pPr>
              <a:defRPr/>
            </a:pPr>
            <a:fld id="{4D559875-246B-42A6-A6E4-5293A891C070}" type="datetimeFigureOut">
              <a:rPr lang="en-US" smtClean="0"/>
              <a:pPr>
                <a:defRPr/>
              </a:pPr>
              <a:t>2/22/2018</a:t>
            </a:fld>
            <a:endParaRPr lang="en-US"/>
          </a:p>
        </p:txBody>
      </p:sp>
      <p:sp>
        <p:nvSpPr>
          <p:cNvPr id="6" name="Footer Placeholder 5"/>
          <p:cNvSpPr>
            <a:spLocks noGrp="1"/>
          </p:cNvSpPr>
          <p:nvPr>
            <p:ph type="ftr" sz="quarter" idx="11"/>
          </p:nvPr>
        </p:nvSpPr>
        <p:spPr>
          <a:xfrm>
            <a:off x="1135063" y="6556375"/>
            <a:ext cx="5143500" cy="301625"/>
          </a:xfrm>
        </p:spPr>
        <p:txBody>
          <a:bodyPr/>
          <a:lstStyle>
            <a:lvl1pPr>
              <a:defRPr sz="900"/>
            </a:lvl1pPr>
          </a:lstStyle>
          <a:p>
            <a:pPr>
              <a:defRPr/>
            </a:pPr>
            <a:endParaRPr lang="en-US"/>
          </a:p>
        </p:txBody>
      </p:sp>
      <p:sp>
        <p:nvSpPr>
          <p:cNvPr id="7" name="Slide Number Placeholder 6"/>
          <p:cNvSpPr>
            <a:spLocks noGrp="1"/>
          </p:cNvSpPr>
          <p:nvPr>
            <p:ph type="sldNum" sz="quarter" idx="12"/>
          </p:nvPr>
        </p:nvSpPr>
        <p:spPr>
          <a:xfrm>
            <a:off x="8410575" y="6556375"/>
            <a:ext cx="503238" cy="301625"/>
          </a:xfrm>
        </p:spPr>
        <p:txBody>
          <a:bodyPr/>
          <a:lstStyle>
            <a:lvl1pPr>
              <a:defRPr sz="900"/>
            </a:lvl1pPr>
          </a:lstStyle>
          <a:p>
            <a:pPr>
              <a:defRPr/>
            </a:pPr>
            <a:fld id="{30D9614A-5128-4A22-B5C7-89CBD6294691}" type="slidenum">
              <a:rPr lang="en-US" smtClean="0"/>
              <a:pPr>
                <a:defRPr/>
              </a:pPr>
              <a:t>‹#›</a:t>
            </a:fld>
            <a:endParaRPr lang="en-US" dirty="0"/>
          </a:p>
        </p:txBody>
      </p:sp>
    </p:spTree>
    <p:extLst>
      <p:ext uri="{BB962C8B-B14F-4D97-AF65-F5344CB8AC3E}">
        <p14:creationId xmlns:p14="http://schemas.microsoft.com/office/powerpoint/2010/main" val="1682382994"/>
      </p:ext>
    </p:extLst>
  </p:cSld>
  <p:clrMapOvr>
    <a:overrideClrMapping bg1="dk1" tx1="lt1" bg2="dk2" tx2="lt2" accent1="accent1" accent2="accent2" accent3="accent3" accent4="accent4" accent5="accent5" accent6="accent6" hlink="hlink" folHlink="folHlink"/>
  </p:clrMapOvr>
  <p:transition>
    <p:pull dir="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p:cNvSpPr>
            <a:spLocks noGrp="1"/>
          </p:cNvSpPr>
          <p:nvPr>
            <p:ph type="dt" sz="half" idx="10"/>
          </p:nvPr>
        </p:nvSpPr>
        <p:spPr/>
        <p:txBody>
          <a:bodyPr/>
          <a:lstStyle>
            <a:lvl1pPr>
              <a:defRPr/>
            </a:lvl1pPr>
          </a:lstStyle>
          <a:p>
            <a:pPr>
              <a:defRPr/>
            </a:pPr>
            <a:fld id="{D91959D6-3598-4EF8-BC99-CF87696FE8DD}" type="datetimeFigureOut">
              <a:rPr lang="en-US" smtClean="0"/>
              <a:pPr>
                <a:defRPr/>
              </a:pPr>
              <a:t>2/22/2018</a:t>
            </a:fld>
            <a:endParaRPr lang="en-US"/>
          </a:p>
        </p:txBody>
      </p:sp>
      <p:sp>
        <p:nvSpPr>
          <p:cNvPr id="5" name="Footer Placeholder 2"/>
          <p:cNvSpPr>
            <a:spLocks noGrp="1"/>
          </p:cNvSpPr>
          <p:nvPr>
            <p:ph type="ftr" sz="quarter" idx="11"/>
          </p:nvPr>
        </p:nvSpPr>
        <p:spPr/>
        <p:txBody>
          <a:bodyPr/>
          <a:lstStyle>
            <a:lvl1pPr>
              <a:defRPr/>
            </a:lvl1pPr>
          </a:lstStyle>
          <a:p>
            <a:pPr>
              <a:defRPr/>
            </a:pPr>
            <a:endParaRPr lang="en-US"/>
          </a:p>
        </p:txBody>
      </p:sp>
      <p:sp>
        <p:nvSpPr>
          <p:cNvPr id="6" name="Slide Number Placeholder 22"/>
          <p:cNvSpPr>
            <a:spLocks noGrp="1"/>
          </p:cNvSpPr>
          <p:nvPr>
            <p:ph type="sldNum" sz="quarter" idx="12"/>
          </p:nvPr>
        </p:nvSpPr>
        <p:spPr/>
        <p:txBody>
          <a:bodyPr/>
          <a:lstStyle>
            <a:lvl1pPr>
              <a:defRPr/>
            </a:lvl1pPr>
          </a:lstStyle>
          <a:p>
            <a:pPr>
              <a:defRPr/>
            </a:pPr>
            <a:fld id="{DC01BD98-0DB7-4275-9EDB-BA8B93AFADCE}" type="slidenum">
              <a:rPr lang="en-US" smtClean="0"/>
              <a:pPr>
                <a:defRPr/>
              </a:pPr>
              <a:t>‹#›</a:t>
            </a:fld>
            <a:endParaRPr lang="en-US" dirty="0"/>
          </a:p>
        </p:txBody>
      </p:sp>
    </p:spTree>
    <p:extLst>
      <p:ext uri="{BB962C8B-B14F-4D97-AF65-F5344CB8AC3E}">
        <p14:creationId xmlns:p14="http://schemas.microsoft.com/office/powerpoint/2010/main" val="3779600181"/>
      </p:ext>
    </p:extLst>
  </p:cSld>
  <p:clrMapOvr>
    <a:masterClrMapping/>
  </p:clrMapOvr>
  <p:transition>
    <p:pull dir="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381000"/>
            <a:ext cx="19050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381000"/>
            <a:ext cx="62484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p:cNvSpPr>
            <a:spLocks noGrp="1"/>
          </p:cNvSpPr>
          <p:nvPr>
            <p:ph type="dt" sz="half" idx="10"/>
          </p:nvPr>
        </p:nvSpPr>
        <p:spPr/>
        <p:txBody>
          <a:bodyPr/>
          <a:lstStyle>
            <a:lvl1pPr>
              <a:defRPr/>
            </a:lvl1pPr>
          </a:lstStyle>
          <a:p>
            <a:pPr>
              <a:defRPr/>
            </a:pPr>
            <a:fld id="{099AA25F-159C-4A55-AF44-BC128586C61D}" type="datetimeFigureOut">
              <a:rPr lang="en-US" smtClean="0"/>
              <a:pPr>
                <a:defRPr/>
              </a:pPr>
              <a:t>2/22/2018</a:t>
            </a:fld>
            <a:endParaRPr lang="en-US"/>
          </a:p>
        </p:txBody>
      </p:sp>
      <p:sp>
        <p:nvSpPr>
          <p:cNvPr id="5" name="Footer Placeholder 2"/>
          <p:cNvSpPr>
            <a:spLocks noGrp="1"/>
          </p:cNvSpPr>
          <p:nvPr>
            <p:ph type="ftr" sz="quarter" idx="11"/>
          </p:nvPr>
        </p:nvSpPr>
        <p:spPr/>
        <p:txBody>
          <a:bodyPr/>
          <a:lstStyle>
            <a:lvl1pPr>
              <a:defRPr/>
            </a:lvl1pPr>
          </a:lstStyle>
          <a:p>
            <a:pPr>
              <a:defRPr/>
            </a:pPr>
            <a:endParaRPr lang="en-US"/>
          </a:p>
        </p:txBody>
      </p:sp>
      <p:sp>
        <p:nvSpPr>
          <p:cNvPr id="6" name="Slide Number Placeholder 22"/>
          <p:cNvSpPr>
            <a:spLocks noGrp="1"/>
          </p:cNvSpPr>
          <p:nvPr>
            <p:ph type="sldNum" sz="quarter" idx="12"/>
          </p:nvPr>
        </p:nvSpPr>
        <p:spPr/>
        <p:txBody>
          <a:bodyPr/>
          <a:lstStyle>
            <a:lvl1pPr>
              <a:defRPr/>
            </a:lvl1pPr>
          </a:lstStyle>
          <a:p>
            <a:pPr>
              <a:defRPr/>
            </a:pPr>
            <a:fld id="{FD24013E-C11A-4BEC-A3F0-D6755B0D28BB}" type="slidenum">
              <a:rPr lang="en-US" smtClean="0"/>
              <a:pPr>
                <a:defRPr/>
              </a:pPr>
              <a:t>‹#›</a:t>
            </a:fld>
            <a:endParaRPr lang="en-US" dirty="0"/>
          </a:p>
        </p:txBody>
      </p:sp>
    </p:spTree>
    <p:extLst>
      <p:ext uri="{BB962C8B-B14F-4D97-AF65-F5344CB8AC3E}">
        <p14:creationId xmlns:p14="http://schemas.microsoft.com/office/powerpoint/2010/main" val="1729175606"/>
      </p:ext>
    </p:extLst>
  </p:cSld>
  <p:clrMapOvr>
    <a:masterClrMapping/>
  </p:clrMapOvr>
  <p:transition>
    <p:pull dir="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152400" y="533400"/>
            <a:ext cx="8534400" cy="55927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6"/>
          <p:cNvSpPr>
            <a:spLocks noGrp="1" noChangeArrowheads="1"/>
          </p:cNvSpPr>
          <p:nvPr>
            <p:ph type="sldNum" sz="quarter" idx="10"/>
          </p:nvPr>
        </p:nvSpPr>
        <p:spPr>
          <a:ln/>
        </p:spPr>
        <p:txBody>
          <a:bodyPr/>
          <a:lstStyle>
            <a:lvl1pPr>
              <a:defRPr/>
            </a:lvl1pPr>
          </a:lstStyle>
          <a:p>
            <a:pPr>
              <a:defRPr/>
            </a:pPr>
            <a:fld id="{259EE392-64A0-40AC-8BF9-F09732BCB626}" type="slidenum">
              <a:rPr lang="en-US"/>
              <a:pPr>
                <a:defRPr/>
              </a:pPr>
              <a:t>‹#›</a:t>
            </a:fld>
            <a:endParaRPr lang="en-US" dirty="0"/>
          </a:p>
        </p:txBody>
      </p:sp>
    </p:spTree>
    <p:extLst>
      <p:ext uri="{BB962C8B-B14F-4D97-AF65-F5344CB8AC3E}">
        <p14:creationId xmlns:p14="http://schemas.microsoft.com/office/powerpoint/2010/main" val="3916272723"/>
      </p:ext>
    </p:extLst>
  </p:cSld>
  <p:clrMapOvr>
    <a:masterClrMapping/>
  </p:clrMapOvr>
  <p:transition>
    <p:pull dir="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tx1"/>
            </a:gs>
            <a:gs pos="0">
              <a:schemeClr val="tx1"/>
            </a:gs>
            <a:gs pos="0">
              <a:srgbClr val="A693B5"/>
            </a:gs>
            <a:gs pos="37000">
              <a:srgbClr val="7030A0"/>
            </a:gs>
            <a:gs pos="99000">
              <a:srgbClr val="7030A0"/>
            </a:gs>
          </a:gsLst>
          <a:lin ang="16800000" scaled="0"/>
          <a:tileRect/>
        </a:gradFill>
        <a:effectLst/>
      </p:bgPr>
    </p:bg>
    <p:spTree>
      <p:nvGrpSpPr>
        <p:cNvPr id="1" name=""/>
        <p:cNvGrpSpPr/>
        <p:nvPr/>
      </p:nvGrpSpPr>
      <p:grpSpPr>
        <a:xfrm>
          <a:off x="0" y="0"/>
          <a:ext cx="0" cy="0"/>
          <a:chOff x="0" y="0"/>
          <a:chExt cx="0" cy="0"/>
        </a:xfrm>
      </p:grpSpPr>
      <p:cxnSp>
        <p:nvCxnSpPr>
          <p:cNvPr id="8" name="Straight Connector 7"/>
          <p:cNvCxnSpPr/>
          <p:nvPr/>
        </p:nvCxnSpPr>
        <p:spPr>
          <a:xfrm>
            <a:off x="0" y="6350"/>
            <a:ext cx="9137650" cy="6845300"/>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rot="10800000" flipV="1">
            <a:off x="6469063" y="4948238"/>
            <a:ext cx="2673350" cy="1900237"/>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2" name="Title Placeholder 21"/>
          <p:cNvSpPr>
            <a:spLocks noGrp="1"/>
          </p:cNvSpPr>
          <p:nvPr>
            <p:ph type="title"/>
          </p:nvPr>
        </p:nvSpPr>
        <p:spPr>
          <a:xfrm>
            <a:off x="457200" y="268288"/>
            <a:ext cx="8229600" cy="1398587"/>
          </a:xfrm>
          <a:prstGeom prst="rect">
            <a:avLst/>
          </a:prstGeom>
        </p:spPr>
        <p:txBody>
          <a:bodyPr vert="horz" anchor="t">
            <a:normAutofit/>
          </a:bodyPr>
          <a:lstStyle/>
          <a:p>
            <a:r>
              <a:rPr lang="en-US" dirty="0"/>
              <a:t>Click to edit Master title style</a:t>
            </a:r>
          </a:p>
        </p:txBody>
      </p:sp>
      <p:sp>
        <p:nvSpPr>
          <p:cNvPr id="1030" name="Text Placeholder 12"/>
          <p:cNvSpPr>
            <a:spLocks noGrp="1"/>
          </p:cNvSpPr>
          <p:nvPr>
            <p:ph type="body" idx="1"/>
          </p:nvPr>
        </p:nvSpPr>
        <p:spPr bwMode="auto">
          <a:xfrm>
            <a:off x="457200" y="1882775"/>
            <a:ext cx="82296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Date Placeholder 13"/>
          <p:cNvSpPr>
            <a:spLocks noGrp="1"/>
          </p:cNvSpPr>
          <p:nvPr>
            <p:ph type="dt" sz="half" idx="2"/>
          </p:nvPr>
        </p:nvSpPr>
        <p:spPr>
          <a:xfrm>
            <a:off x="4791075" y="6481763"/>
            <a:ext cx="2133600" cy="301625"/>
          </a:xfrm>
          <a:prstGeom prst="rect">
            <a:avLst/>
          </a:prstGeom>
        </p:spPr>
        <p:txBody>
          <a:bodyPr vert="horz" anchor="b"/>
          <a:lstStyle>
            <a:lvl1pPr algn="l" eaLnBrk="1" fontAlgn="auto" latinLnBrk="0" hangingPunct="1">
              <a:spcBef>
                <a:spcPts val="0"/>
              </a:spcBef>
              <a:spcAft>
                <a:spcPts val="0"/>
              </a:spcAft>
              <a:defRPr kumimoji="0" sz="1000" b="0">
                <a:solidFill>
                  <a:schemeClr val="tx1"/>
                </a:solidFill>
                <a:latin typeface="+mn-lt"/>
                <a:cs typeface="+mn-cs"/>
              </a:defRPr>
            </a:lvl1pPr>
          </a:lstStyle>
          <a:p>
            <a:pPr>
              <a:defRPr/>
            </a:pPr>
            <a:fld id="{78DEA1B4-EA58-4A35-8B46-262886DBC4BA}" type="datetimeFigureOut">
              <a:rPr lang="en-US" smtClean="0"/>
              <a:pPr>
                <a:defRPr/>
              </a:pPr>
              <a:t>2/22/2018</a:t>
            </a:fld>
            <a:endParaRPr lang="en-US"/>
          </a:p>
        </p:txBody>
      </p:sp>
      <p:sp>
        <p:nvSpPr>
          <p:cNvPr id="3" name="Footer Placeholder 2"/>
          <p:cNvSpPr>
            <a:spLocks noGrp="1"/>
          </p:cNvSpPr>
          <p:nvPr>
            <p:ph type="ftr" sz="quarter" idx="3"/>
          </p:nvPr>
        </p:nvSpPr>
        <p:spPr>
          <a:xfrm>
            <a:off x="457200" y="6481763"/>
            <a:ext cx="4259263" cy="301625"/>
          </a:xfrm>
          <a:prstGeom prst="rect">
            <a:avLst/>
          </a:prstGeom>
        </p:spPr>
        <p:txBody>
          <a:bodyPr vert="horz" anchor="b"/>
          <a:lstStyle>
            <a:lvl1pPr algn="r" eaLnBrk="1" fontAlgn="auto" latinLnBrk="0" hangingPunct="1">
              <a:spcBef>
                <a:spcPts val="0"/>
              </a:spcBef>
              <a:spcAft>
                <a:spcPts val="0"/>
              </a:spcAft>
              <a:defRPr kumimoji="0" sz="1000">
                <a:solidFill>
                  <a:schemeClr val="tx1"/>
                </a:solidFill>
                <a:latin typeface="+mn-lt"/>
                <a:cs typeface="+mn-cs"/>
              </a:defRPr>
            </a:lvl1pPr>
          </a:lstStyle>
          <a:p>
            <a:pPr>
              <a:defRPr/>
            </a:pPr>
            <a:endParaRPr lang="en-US"/>
          </a:p>
        </p:txBody>
      </p:sp>
      <p:sp>
        <p:nvSpPr>
          <p:cNvPr id="23" name="Slide Number Placeholder 22"/>
          <p:cNvSpPr>
            <a:spLocks noGrp="1"/>
          </p:cNvSpPr>
          <p:nvPr>
            <p:ph type="sldNum" sz="quarter" idx="4"/>
          </p:nvPr>
        </p:nvSpPr>
        <p:spPr>
          <a:xfrm>
            <a:off x="7589838" y="6481763"/>
            <a:ext cx="503237" cy="301625"/>
          </a:xfrm>
          <a:prstGeom prst="rect">
            <a:avLst/>
          </a:prstGeom>
        </p:spPr>
        <p:txBody>
          <a:bodyPr vert="horz" anchor="b"/>
          <a:lstStyle>
            <a:lvl1pPr algn="ctr" eaLnBrk="1" fontAlgn="auto" latinLnBrk="0" hangingPunct="1">
              <a:spcBef>
                <a:spcPts val="0"/>
              </a:spcBef>
              <a:spcAft>
                <a:spcPts val="0"/>
              </a:spcAft>
              <a:defRPr kumimoji="0" sz="1200">
                <a:solidFill>
                  <a:schemeClr val="tx1"/>
                </a:solidFill>
                <a:latin typeface="+mn-lt"/>
                <a:cs typeface="+mn-cs"/>
              </a:defRPr>
            </a:lvl1pPr>
          </a:lstStyle>
          <a:p>
            <a:pPr>
              <a:defRPr/>
            </a:pPr>
            <a:fld id="{95A93DFA-160E-468B-8067-BDB21CB2F241}" type="slidenum">
              <a:rPr lang="en-US" smtClean="0"/>
              <a:pPr>
                <a:defRPr/>
              </a:pPr>
              <a:t>‹#›</a:t>
            </a:fld>
            <a:endParaRPr lang="en-US" dirty="0"/>
          </a:p>
        </p:txBody>
      </p:sp>
      <p:pic>
        <p:nvPicPr>
          <p:cNvPr id="10" name="Picture 9"/>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8178800" y="5410200"/>
            <a:ext cx="1041400" cy="1041400"/>
          </a:xfrm>
          <a:prstGeom prst="rect">
            <a:avLst/>
          </a:prstGeom>
        </p:spPr>
      </p:pic>
      <p:sp>
        <p:nvSpPr>
          <p:cNvPr id="11" name="Footer Placeholder 16"/>
          <p:cNvSpPr txBox="1">
            <a:spLocks/>
          </p:cNvSpPr>
          <p:nvPr userDrawn="1"/>
        </p:nvSpPr>
        <p:spPr>
          <a:xfrm>
            <a:off x="152401" y="6492875"/>
            <a:ext cx="7940674" cy="212725"/>
          </a:xfrm>
          <a:prstGeom prst="rect">
            <a:avLst/>
          </a:prstGeom>
        </p:spPr>
        <p:txBody>
          <a:bodyPr tIns="0" bIns="0"/>
          <a:lstStyle>
            <a:defPPr>
              <a:defRPr lang="en-US"/>
            </a:defPPr>
            <a:lvl1pPr algn="r" rtl="0" fontAlgn="base">
              <a:spcBef>
                <a:spcPct val="0"/>
              </a:spcBef>
              <a:spcAft>
                <a:spcPct val="0"/>
              </a:spcAft>
              <a:defRPr sz="800" i="1" kern="1200">
                <a:solidFill>
                  <a:schemeClr val="tx1"/>
                </a:solidFill>
                <a:latin typeface="Arial" charset="0"/>
                <a:ea typeface="+mn-ea"/>
                <a:cs typeface="Arial" charset="0"/>
              </a:defRPr>
            </a:lvl1pPr>
            <a:lvl2pPr marL="457200" algn="ctr" rtl="0" fontAlgn="base">
              <a:spcBef>
                <a:spcPct val="0"/>
              </a:spcBef>
              <a:spcAft>
                <a:spcPct val="0"/>
              </a:spcAft>
              <a:defRPr sz="3600" kern="1200">
                <a:solidFill>
                  <a:schemeClr val="tx1"/>
                </a:solidFill>
                <a:latin typeface="Arial" charset="0"/>
                <a:ea typeface="+mn-ea"/>
                <a:cs typeface="Arial" charset="0"/>
              </a:defRPr>
            </a:lvl2pPr>
            <a:lvl3pPr marL="914400" algn="ctr" rtl="0" fontAlgn="base">
              <a:spcBef>
                <a:spcPct val="0"/>
              </a:spcBef>
              <a:spcAft>
                <a:spcPct val="0"/>
              </a:spcAft>
              <a:defRPr sz="3600" kern="1200">
                <a:solidFill>
                  <a:schemeClr val="tx1"/>
                </a:solidFill>
                <a:latin typeface="Arial" charset="0"/>
                <a:ea typeface="+mn-ea"/>
                <a:cs typeface="Arial" charset="0"/>
              </a:defRPr>
            </a:lvl3pPr>
            <a:lvl4pPr marL="1371600" algn="ctr" rtl="0" fontAlgn="base">
              <a:spcBef>
                <a:spcPct val="0"/>
              </a:spcBef>
              <a:spcAft>
                <a:spcPct val="0"/>
              </a:spcAft>
              <a:defRPr sz="3600" kern="1200">
                <a:solidFill>
                  <a:schemeClr val="tx1"/>
                </a:solidFill>
                <a:latin typeface="Arial" charset="0"/>
                <a:ea typeface="+mn-ea"/>
                <a:cs typeface="Arial" charset="0"/>
              </a:defRPr>
            </a:lvl4pPr>
            <a:lvl5pPr marL="1828800" algn="ctr" rtl="0" fontAlgn="base">
              <a:spcBef>
                <a:spcPct val="0"/>
              </a:spcBef>
              <a:spcAft>
                <a:spcPct val="0"/>
              </a:spcAft>
              <a:defRPr sz="3600" kern="1200">
                <a:solidFill>
                  <a:schemeClr val="tx1"/>
                </a:solidFill>
                <a:latin typeface="Arial" charset="0"/>
                <a:ea typeface="+mn-ea"/>
                <a:cs typeface="Arial" charset="0"/>
              </a:defRPr>
            </a:lvl5pPr>
            <a:lvl6pPr marL="2286000" algn="l" defTabSz="914400" rtl="0" eaLnBrk="1" latinLnBrk="0" hangingPunct="1">
              <a:defRPr sz="3600" kern="1200">
                <a:solidFill>
                  <a:schemeClr val="tx1"/>
                </a:solidFill>
                <a:latin typeface="Arial" charset="0"/>
                <a:ea typeface="+mn-ea"/>
                <a:cs typeface="Arial" charset="0"/>
              </a:defRPr>
            </a:lvl6pPr>
            <a:lvl7pPr marL="2743200" algn="l" defTabSz="914400" rtl="0" eaLnBrk="1" latinLnBrk="0" hangingPunct="1">
              <a:defRPr sz="3600" kern="1200">
                <a:solidFill>
                  <a:schemeClr val="tx1"/>
                </a:solidFill>
                <a:latin typeface="Arial" charset="0"/>
                <a:ea typeface="+mn-ea"/>
                <a:cs typeface="Arial" charset="0"/>
              </a:defRPr>
            </a:lvl7pPr>
            <a:lvl8pPr marL="3200400" algn="l" defTabSz="914400" rtl="0" eaLnBrk="1" latinLnBrk="0" hangingPunct="1">
              <a:defRPr sz="3600" kern="1200">
                <a:solidFill>
                  <a:schemeClr val="tx1"/>
                </a:solidFill>
                <a:latin typeface="Arial" charset="0"/>
                <a:ea typeface="+mn-ea"/>
                <a:cs typeface="Arial" charset="0"/>
              </a:defRPr>
            </a:lvl8pPr>
            <a:lvl9pPr marL="3657600" algn="l" defTabSz="914400" rtl="0" eaLnBrk="1" latinLnBrk="0" hangingPunct="1">
              <a:defRPr sz="3600" kern="1200">
                <a:solidFill>
                  <a:schemeClr val="tx1"/>
                </a:solidFill>
                <a:latin typeface="Arial" charset="0"/>
                <a:ea typeface="+mn-ea"/>
                <a:cs typeface="Arial" charset="0"/>
              </a:defRPr>
            </a:lvl9pPr>
          </a:lstStyle>
          <a:p>
            <a:pPr>
              <a:defRPr/>
            </a:pPr>
            <a:r>
              <a:rPr lang="en-US"/>
              <a:t>Copyright © 2019 McGraw-Hill Education. All rights reserved. No reproduction or distribution without the prior written consent of McGraw-Hill Education.</a:t>
            </a:r>
            <a:endParaRPr lang="en-US" dirty="0"/>
          </a:p>
        </p:txBody>
      </p:sp>
    </p:spTree>
  </p:cSld>
  <p:clrMap bg1="dk1" tx1="lt1" bg2="dk2" tx2="lt2" accent1="accent1" accent2="accent2" accent3="accent3" accent4="accent4" accent5="accent5" accent6="accent6" hlink="hlink" folHlink="folHlink"/>
  <p:sldLayoutIdLst>
    <p:sldLayoutId id="2147484878" r:id="rId1"/>
    <p:sldLayoutId id="2147484879" r:id="rId2"/>
    <p:sldLayoutId id="2147484881" r:id="rId3"/>
    <p:sldLayoutId id="2147484882" r:id="rId4"/>
    <p:sldLayoutId id="2147484883" r:id="rId5"/>
    <p:sldLayoutId id="2147484884" r:id="rId6"/>
    <p:sldLayoutId id="2147484885" r:id="rId7"/>
    <p:sldLayoutId id="2147484887" r:id="rId8"/>
    <p:sldLayoutId id="2147484888" r:id="rId9"/>
    <p:sldLayoutId id="2147484889" r:id="rId10"/>
  </p:sldLayoutIdLst>
  <p:transition>
    <p:pull dir="ru"/>
  </p:transition>
  <p:txStyles>
    <p:titleStyle>
      <a:lvl1pPr marL="0" indent="0" algn="l" rtl="0" eaLnBrk="1" fontAlgn="base" hangingPunct="1">
        <a:spcBef>
          <a:spcPct val="0"/>
        </a:spcBef>
        <a:spcAft>
          <a:spcPct val="0"/>
        </a:spcAft>
        <a:defRPr lang="en-US" sz="4400" kern="1200" dirty="0">
          <a:ln>
            <a:noFill/>
          </a:ln>
          <a:solidFill>
            <a:srgbClr val="FFCC00"/>
          </a:solidFill>
          <a:effectLst>
            <a:outerShdw blurRad="38100" dist="38100" dir="2700000" algn="tl">
              <a:srgbClr val="000000"/>
            </a:outerShdw>
          </a:effectLst>
          <a:latin typeface="+mj-lt"/>
          <a:ea typeface="+mj-ea"/>
          <a:cs typeface="+mj-cs"/>
        </a:defRPr>
      </a:lvl1pPr>
      <a:lvl2pPr marL="484188" indent="-484188" algn="l" rtl="0" eaLnBrk="1" fontAlgn="base" hangingPunct="1">
        <a:spcBef>
          <a:spcPct val="0"/>
        </a:spcBef>
        <a:spcAft>
          <a:spcPct val="0"/>
        </a:spcAft>
        <a:defRPr sz="4200">
          <a:solidFill>
            <a:srgbClr val="FFC453"/>
          </a:solidFill>
          <a:latin typeface="Century Gothic" pitchFamily="34" charset="0"/>
        </a:defRPr>
      </a:lvl2pPr>
      <a:lvl3pPr marL="484188" indent="-484188" algn="l" rtl="0" eaLnBrk="1" fontAlgn="base" hangingPunct="1">
        <a:spcBef>
          <a:spcPct val="0"/>
        </a:spcBef>
        <a:spcAft>
          <a:spcPct val="0"/>
        </a:spcAft>
        <a:defRPr sz="4200">
          <a:solidFill>
            <a:srgbClr val="FFC453"/>
          </a:solidFill>
          <a:latin typeface="Century Gothic" pitchFamily="34" charset="0"/>
        </a:defRPr>
      </a:lvl3pPr>
      <a:lvl4pPr marL="484188" indent="-484188" algn="l" rtl="0" eaLnBrk="1" fontAlgn="base" hangingPunct="1">
        <a:spcBef>
          <a:spcPct val="0"/>
        </a:spcBef>
        <a:spcAft>
          <a:spcPct val="0"/>
        </a:spcAft>
        <a:defRPr sz="4200">
          <a:solidFill>
            <a:srgbClr val="FFC453"/>
          </a:solidFill>
          <a:latin typeface="Century Gothic" pitchFamily="34" charset="0"/>
        </a:defRPr>
      </a:lvl4pPr>
      <a:lvl5pPr marL="484188" indent="-484188" algn="l" rtl="0" eaLnBrk="1" fontAlgn="base" hangingPunct="1">
        <a:spcBef>
          <a:spcPct val="0"/>
        </a:spcBef>
        <a:spcAft>
          <a:spcPct val="0"/>
        </a:spcAft>
        <a:defRPr sz="4200">
          <a:solidFill>
            <a:srgbClr val="FFC453"/>
          </a:solidFill>
          <a:latin typeface="Century Gothic" pitchFamily="34" charset="0"/>
        </a:defRPr>
      </a:lvl5pPr>
      <a:lvl6pPr marL="941388" indent="-484188" algn="l" rtl="0" eaLnBrk="1" fontAlgn="base" hangingPunct="1">
        <a:spcBef>
          <a:spcPct val="0"/>
        </a:spcBef>
        <a:spcAft>
          <a:spcPct val="0"/>
        </a:spcAft>
        <a:defRPr sz="4200">
          <a:solidFill>
            <a:srgbClr val="FFC453"/>
          </a:solidFill>
          <a:latin typeface="Century Gothic" pitchFamily="34" charset="0"/>
        </a:defRPr>
      </a:lvl6pPr>
      <a:lvl7pPr marL="1398588" indent="-484188" algn="l" rtl="0" eaLnBrk="1" fontAlgn="base" hangingPunct="1">
        <a:spcBef>
          <a:spcPct val="0"/>
        </a:spcBef>
        <a:spcAft>
          <a:spcPct val="0"/>
        </a:spcAft>
        <a:defRPr sz="4200">
          <a:solidFill>
            <a:srgbClr val="FFC453"/>
          </a:solidFill>
          <a:latin typeface="Century Gothic" pitchFamily="34" charset="0"/>
        </a:defRPr>
      </a:lvl7pPr>
      <a:lvl8pPr marL="1855788" indent="-484188" algn="l" rtl="0" eaLnBrk="1" fontAlgn="base" hangingPunct="1">
        <a:spcBef>
          <a:spcPct val="0"/>
        </a:spcBef>
        <a:spcAft>
          <a:spcPct val="0"/>
        </a:spcAft>
        <a:defRPr sz="4200">
          <a:solidFill>
            <a:srgbClr val="FFC453"/>
          </a:solidFill>
          <a:latin typeface="Century Gothic" pitchFamily="34" charset="0"/>
        </a:defRPr>
      </a:lvl8pPr>
      <a:lvl9pPr marL="2312988" indent="-484188" algn="l" rtl="0" eaLnBrk="1" fontAlgn="base" hangingPunct="1">
        <a:spcBef>
          <a:spcPct val="0"/>
        </a:spcBef>
        <a:spcAft>
          <a:spcPct val="0"/>
        </a:spcAft>
        <a:defRPr sz="4200">
          <a:solidFill>
            <a:srgbClr val="FFC453"/>
          </a:solidFill>
          <a:latin typeface="Century Gothic" pitchFamily="34" charset="0"/>
        </a:defRPr>
      </a:lvl9pPr>
    </p:titleStyle>
    <p:bodyStyle>
      <a:lvl1pPr marL="579437" indent="-514350" algn="l" rtl="0" eaLnBrk="1" fontAlgn="base" hangingPunct="1">
        <a:spcBef>
          <a:spcPct val="20000"/>
        </a:spcBef>
        <a:spcAft>
          <a:spcPct val="0"/>
        </a:spcAft>
        <a:buClr>
          <a:srgbClr val="C00000"/>
        </a:buClr>
        <a:buSzPct val="80000"/>
        <a:buFont typeface="+mj-lt"/>
        <a:buAutoNum type="arabicPeriod"/>
        <a:defRPr sz="3000" kern="1200">
          <a:solidFill>
            <a:schemeClr val="bg1"/>
          </a:solidFill>
          <a:latin typeface="+mn-lt"/>
          <a:ea typeface="+mn-ea"/>
          <a:cs typeface="+mn-cs"/>
        </a:defRPr>
      </a:lvl1pPr>
      <a:lvl2pPr marL="1050925" indent="-514350" algn="l" rtl="0" eaLnBrk="1" fontAlgn="base" hangingPunct="1">
        <a:spcBef>
          <a:spcPct val="20000"/>
        </a:spcBef>
        <a:spcAft>
          <a:spcPct val="0"/>
        </a:spcAft>
        <a:buClr>
          <a:srgbClr val="C00000"/>
        </a:buClr>
        <a:buSzPct val="95000"/>
        <a:buFont typeface="+mj-lt"/>
        <a:buAutoNum type="arabicPeriod"/>
        <a:defRPr sz="2600" kern="1200">
          <a:solidFill>
            <a:schemeClr val="bg1"/>
          </a:solidFill>
          <a:latin typeface="+mn-lt"/>
          <a:ea typeface="+mn-ea"/>
          <a:cs typeface="+mn-cs"/>
        </a:defRPr>
      </a:lvl2pPr>
      <a:lvl3pPr marL="1333500" indent="-457200" algn="l" rtl="0" eaLnBrk="1" fontAlgn="base" hangingPunct="1">
        <a:spcBef>
          <a:spcPct val="20000"/>
        </a:spcBef>
        <a:spcAft>
          <a:spcPct val="0"/>
        </a:spcAft>
        <a:buClr>
          <a:srgbClr val="C00000"/>
        </a:buClr>
        <a:buFont typeface="+mj-lt"/>
        <a:buAutoNum type="arabicPeriod"/>
        <a:defRPr sz="2400" kern="1200">
          <a:solidFill>
            <a:schemeClr val="bg1"/>
          </a:solidFill>
          <a:latin typeface="+mn-lt"/>
          <a:ea typeface="+mn-ea"/>
          <a:cs typeface="+mn-cs"/>
        </a:defRPr>
      </a:lvl3pPr>
      <a:lvl4pPr marL="1619250" indent="-457200" algn="l" rtl="0" eaLnBrk="1" fontAlgn="base" hangingPunct="1">
        <a:spcBef>
          <a:spcPct val="20000"/>
        </a:spcBef>
        <a:spcAft>
          <a:spcPct val="0"/>
        </a:spcAft>
        <a:buClr>
          <a:srgbClr val="C00000"/>
        </a:buClr>
        <a:buFont typeface="+mj-lt"/>
        <a:buAutoNum type="arabicPeriod"/>
        <a:defRPr sz="2000" kern="1200">
          <a:solidFill>
            <a:schemeClr val="bg1"/>
          </a:solidFill>
          <a:latin typeface="+mn-lt"/>
          <a:ea typeface="+mn-ea"/>
          <a:cs typeface="+mn-cs"/>
        </a:defRPr>
      </a:lvl4pPr>
      <a:lvl5pPr marL="1847850" indent="-457200" algn="l" rtl="0" eaLnBrk="1" fontAlgn="base" hangingPunct="1">
        <a:spcBef>
          <a:spcPct val="20000"/>
        </a:spcBef>
        <a:spcAft>
          <a:spcPct val="0"/>
        </a:spcAft>
        <a:buClr>
          <a:srgbClr val="C00000"/>
        </a:buClr>
        <a:buFont typeface="+mj-lt"/>
        <a:buAutoNum type="arabicPeriod"/>
        <a:defRPr sz="1900" kern="1200">
          <a:solidFill>
            <a:schemeClr val="bg1"/>
          </a:solidFill>
          <a:latin typeface="+mn-lt"/>
          <a:ea typeface="+mn-ea"/>
          <a:cs typeface="+mn-cs"/>
        </a:defRPr>
      </a:lvl5pPr>
      <a:lvl6pPr marL="1828800" indent="-210312" algn="l" rtl="0" eaLnBrk="1" latinLnBrk="0" hangingPunct="1">
        <a:spcBef>
          <a:spcPct val="20000"/>
        </a:spcBef>
        <a:buClr>
          <a:schemeClr val="accent1">
            <a:tint val="75000"/>
          </a:schemeClr>
        </a:buClr>
        <a:buFont typeface="Wingdings 2"/>
        <a:buChar char=""/>
        <a:defRPr kumimoji="0" sz="1800" kern="1200">
          <a:solidFill>
            <a:schemeClr val="tx1"/>
          </a:solidFill>
          <a:latin typeface="+mn-lt"/>
          <a:ea typeface="+mn-ea"/>
          <a:cs typeface="+mn-cs"/>
        </a:defRPr>
      </a:lvl6pPr>
      <a:lvl7pPr marL="2084832" indent="-210312"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7pPr>
      <a:lvl8pPr marL="22860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8pPr>
      <a:lvl9pPr marL="25146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5.xml"/><Relationship Id="rId1" Type="http://schemas.openxmlformats.org/officeDocument/2006/relationships/tags" Target="../tags/tag4.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5.xml"/><Relationship Id="rId1" Type="http://schemas.openxmlformats.org/officeDocument/2006/relationships/tags" Target="../tags/tag5.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5.xml"/><Relationship Id="rId1" Type="http://schemas.openxmlformats.org/officeDocument/2006/relationships/tags" Target="../tags/tag6.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5.xml"/><Relationship Id="rId1" Type="http://schemas.openxmlformats.org/officeDocument/2006/relationships/tags" Target="../tags/tag7.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5.xm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5.xml"/><Relationship Id="rId1" Type="http://schemas.openxmlformats.org/officeDocument/2006/relationships/tags" Target="../tags/tag8.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5.xml"/><Relationship Id="rId1" Type="http://schemas.openxmlformats.org/officeDocument/2006/relationships/tags" Target="../tags/tag9.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5.xml"/><Relationship Id="rId1" Type="http://schemas.openxmlformats.org/officeDocument/2006/relationships/tags" Target="../tags/tag10.xml"/></Relationships>
</file>

<file path=ppt/slides/_rels/slide12.xml.rels><?xml version="1.0" encoding="UTF-8" standalone="yes"?>
<Relationships xmlns="http://schemas.openxmlformats.org/package/2006/relationships"><Relationship Id="rId3" Type="http://schemas.openxmlformats.org/officeDocument/2006/relationships/hyperlink" Target="http://www.viddler.com/embed/9ce89141/?f=1&amp;autoplay=0&amp;player=simple&amp;&amp;disablebranding=0" TargetMode="External"/><Relationship Id="rId2" Type="http://schemas.openxmlformats.org/officeDocument/2006/relationships/notesSlide" Target="../notesSlides/notesSlide12.xml"/><Relationship Id="rId1" Type="http://schemas.openxmlformats.org/officeDocument/2006/relationships/slideLayout" Target="../slideLayouts/slideLayout5.xml"/><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5.xml"/><Relationship Id="rId1" Type="http://schemas.openxmlformats.org/officeDocument/2006/relationships/tags" Target="../tags/tag11.xml"/></Relationships>
</file>

<file path=ppt/slides/_rels/slide14.xml.rels><?xml version="1.0" encoding="UTF-8" standalone="yes"?>
<Relationships xmlns="http://schemas.openxmlformats.org/package/2006/relationships"><Relationship Id="rId3" Type="http://schemas.openxmlformats.org/officeDocument/2006/relationships/hyperlink" Target="http://www.viddler.com/embed/fcb49d81/?f=1&amp;autoplay=0&amp;player=simple&amp;&amp;disablebranding=0" TargetMode="External"/><Relationship Id="rId2" Type="http://schemas.openxmlformats.org/officeDocument/2006/relationships/notesSlide" Target="../notesSlides/notesSlide14.xml"/><Relationship Id="rId1" Type="http://schemas.openxmlformats.org/officeDocument/2006/relationships/slideLayout" Target="../slideLayouts/slideLayout5.xml"/><Relationship Id="rId4" Type="http://schemas.openxmlformats.org/officeDocument/2006/relationships/image" Target="../media/image7.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ags" Target="../tags/tag12.xml"/></Relationships>
</file>

<file path=ppt/slides/_rels/slide16.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notesSlide" Target="../notesSlides/notesSlide16.xml"/><Relationship Id="rId7" Type="http://schemas.microsoft.com/office/2007/relationships/hdphoto" Target="../media/hdphoto2.wdp"/><Relationship Id="rId2" Type="http://schemas.openxmlformats.org/officeDocument/2006/relationships/slideLayout" Target="../slideLayouts/slideLayout5.xml"/><Relationship Id="rId1" Type="http://schemas.openxmlformats.org/officeDocument/2006/relationships/tags" Target="../tags/tag13.xml"/><Relationship Id="rId6" Type="http://schemas.openxmlformats.org/officeDocument/2006/relationships/image" Target="../media/image9.png"/><Relationship Id="rId11" Type="http://schemas.microsoft.com/office/2007/relationships/hdphoto" Target="../media/hdphoto4.wdp"/><Relationship Id="rId5" Type="http://schemas.microsoft.com/office/2007/relationships/hdphoto" Target="../media/hdphoto1.wdp"/><Relationship Id="rId10" Type="http://schemas.openxmlformats.org/officeDocument/2006/relationships/image" Target="../media/image11.png"/><Relationship Id="rId4" Type="http://schemas.openxmlformats.org/officeDocument/2006/relationships/image" Target="../media/image8.png"/><Relationship Id="rId9" Type="http://schemas.microsoft.com/office/2007/relationships/hdphoto" Target="../media/hdphoto3.wdp"/></Relationships>
</file>

<file path=ppt/slides/_rels/slide17.xml.rels><?xml version="1.0" encoding="UTF-8" standalone="yes"?>
<Relationships xmlns="http://schemas.openxmlformats.org/package/2006/relationships"><Relationship Id="rId3" Type="http://schemas.openxmlformats.org/officeDocument/2006/relationships/hyperlink" Target="http://www.viddler.com/embed/60386ebe/?f=1&amp;autoplay=0&amp;player=simple&amp;&amp;disablebranding=0" TargetMode="External"/><Relationship Id="rId2" Type="http://schemas.openxmlformats.org/officeDocument/2006/relationships/notesSlide" Target="../notesSlides/notesSlide17.xml"/><Relationship Id="rId1" Type="http://schemas.openxmlformats.org/officeDocument/2006/relationships/slideLayout" Target="../slideLayouts/slideLayout5.xml"/><Relationship Id="rId4" Type="http://schemas.openxmlformats.org/officeDocument/2006/relationships/image" Target="../media/image7.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ags" Target="../tags/tag14.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5.xml"/><Relationship Id="rId1" Type="http://schemas.openxmlformats.org/officeDocument/2006/relationships/tags" Target="../tags/tag15.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5.xml"/><Relationship Id="rId1" Type="http://schemas.openxmlformats.org/officeDocument/2006/relationships/tags" Target="../tags/tag16.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5.xml"/><Relationship Id="rId1" Type="http://schemas.openxmlformats.org/officeDocument/2006/relationships/tags" Target="../tags/tag17.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5.xml"/><Relationship Id="rId1" Type="http://schemas.openxmlformats.org/officeDocument/2006/relationships/tags" Target="../tags/tag18.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5.xml"/><Relationship Id="rId1" Type="http://schemas.openxmlformats.org/officeDocument/2006/relationships/tags" Target="../tags/tag19.xml"/><Relationship Id="rId5" Type="http://schemas.openxmlformats.org/officeDocument/2006/relationships/image" Target="../media/image16.jpeg"/><Relationship Id="rId4" Type="http://schemas.openxmlformats.org/officeDocument/2006/relationships/image" Target="../media/image15.jpe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5.xml"/><Relationship Id="rId1" Type="http://schemas.openxmlformats.org/officeDocument/2006/relationships/tags" Target="../tags/tag20.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5.xml"/><Relationship Id="rId1" Type="http://schemas.openxmlformats.org/officeDocument/2006/relationships/tags" Target="../tags/tag21.xml"/><Relationship Id="rId4" Type="http://schemas.openxmlformats.org/officeDocument/2006/relationships/image" Target="../media/image17.jpe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xml"/><Relationship Id="rId1" Type="http://schemas.openxmlformats.org/officeDocument/2006/relationships/tags" Target="../tags/tag22.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xml"/><Relationship Id="rId1" Type="http://schemas.openxmlformats.org/officeDocument/2006/relationships/tags" Target="../tags/tag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5486400" y="776288"/>
            <a:ext cx="3505200" cy="1470025"/>
          </a:xfrm>
        </p:spPr>
        <p:txBody>
          <a:bodyPr/>
          <a:lstStyle/>
          <a:p>
            <a:r>
              <a:rPr lang="en-US" dirty="0"/>
              <a:t>Chapter 19</a:t>
            </a:r>
          </a:p>
        </p:txBody>
      </p:sp>
      <p:sp>
        <p:nvSpPr>
          <p:cNvPr id="7" name="Subtitle 6"/>
          <p:cNvSpPr>
            <a:spLocks noGrp="1"/>
          </p:cNvSpPr>
          <p:nvPr>
            <p:ph type="subTitle" idx="1"/>
          </p:nvPr>
        </p:nvSpPr>
        <p:spPr>
          <a:xfrm>
            <a:off x="5486400" y="2250280"/>
            <a:ext cx="3117056" cy="3312320"/>
          </a:xfrm>
        </p:spPr>
        <p:txBody>
          <a:bodyPr>
            <a:normAutofit/>
          </a:bodyPr>
          <a:lstStyle/>
          <a:p>
            <a:r>
              <a:rPr lang="en-IN" dirty="0"/>
              <a:t>Ethical Marketing in a Consumer-Oriented World: Appraisal and Challenges</a:t>
            </a:r>
          </a:p>
        </p:txBody>
      </p:sp>
    </p:spTree>
    <p:custDataLst>
      <p:tags r:id="rId1"/>
    </p:custDataLst>
    <p:extLst>
      <p:ext uri="{BB962C8B-B14F-4D97-AF65-F5344CB8AC3E}">
        <p14:creationId xmlns:p14="http://schemas.microsoft.com/office/powerpoint/2010/main" val="1947749935"/>
      </p:ext>
    </p:extLst>
  </p:cSld>
  <p:clrMapOvr>
    <a:masterClrMapping/>
  </p:clrMapOvr>
  <p:transition>
    <p:pull dir="ru"/>
  </p:transition>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normAutofit fontScale="90000"/>
          </a:bodyPr>
          <a:lstStyle/>
          <a:p>
            <a:r>
              <a:rPr lang="en-US"/>
              <a:t>At the end of this presentation, you should be able to:</a:t>
            </a:r>
          </a:p>
        </p:txBody>
      </p:sp>
      <p:sp>
        <p:nvSpPr>
          <p:cNvPr id="59395" name="Rectangle 3"/>
          <p:cNvSpPr>
            <a:spLocks noGrp="1" noChangeArrowheads="1"/>
          </p:cNvSpPr>
          <p:nvPr>
            <p:ph idx="1"/>
          </p:nvPr>
        </p:nvSpPr>
        <p:spPr/>
        <p:txBody>
          <a:bodyPr>
            <a:normAutofit fontScale="92500" lnSpcReduction="10000"/>
          </a:bodyPr>
          <a:lstStyle/>
          <a:p>
            <a:pPr marL="514350" indent="-514350">
              <a:buFont typeface="+mj-lt"/>
              <a:buAutoNum type="arabicPeriod"/>
            </a:pPr>
            <a:r>
              <a:rPr lang="en-US" altLang="en-US" dirty="0"/>
              <a:t>understand why marketing must be evaluated differently at the micro and macro levels.</a:t>
            </a:r>
          </a:p>
          <a:p>
            <a:pPr marL="514350" indent="-514350">
              <a:buFont typeface="+mj-lt"/>
              <a:buAutoNum type="arabicPeriod"/>
            </a:pPr>
            <a:r>
              <a:rPr lang="en-US" altLang="en-US" dirty="0"/>
              <a:t>understand why this text argues that micro-marketing costs too much.  </a:t>
            </a:r>
          </a:p>
          <a:p>
            <a:pPr marL="514350" indent="-514350">
              <a:buFont typeface="+mj-lt"/>
              <a:buAutoNum type="arabicPeriod"/>
            </a:pPr>
            <a:r>
              <a:rPr lang="en-US" altLang="en-US" dirty="0"/>
              <a:t>understand why this text argues that macro-marketing does not cost too much. </a:t>
            </a:r>
          </a:p>
          <a:p>
            <a:pPr marL="514350" indent="-514350">
              <a:buFont typeface="+mj-lt"/>
              <a:buAutoNum type="arabicPeriod"/>
            </a:pPr>
            <a:r>
              <a:rPr lang="en-US" altLang="en-US" dirty="0"/>
              <a:t>understand all of the elements of the marketing strategy planning process and strategy decisions for the four Ps.</a:t>
            </a:r>
          </a:p>
          <a:p>
            <a:pPr marL="514350" indent="-514350">
              <a:buFont typeface="+mj-lt"/>
              <a:buAutoNum type="arabicPeriod"/>
            </a:pPr>
            <a:endParaRPr lang="en-US" dirty="0"/>
          </a:p>
        </p:txBody>
      </p:sp>
    </p:spTree>
    <p:custDataLst>
      <p:tags r:id="rId1"/>
    </p:custDataLst>
    <p:extLst>
      <p:ext uri="{BB962C8B-B14F-4D97-AF65-F5344CB8AC3E}">
        <p14:creationId xmlns:p14="http://schemas.microsoft.com/office/powerpoint/2010/main" val="656906269"/>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nodeType="afterEffect">
                                  <p:stCondLst>
                                    <p:cond delay="0"/>
                                  </p:stCondLst>
                                  <p:childTnLst>
                                    <p:set>
                                      <p:cBhvr>
                                        <p:cTn id="6" dur="1" fill="hold">
                                          <p:stCondLst>
                                            <p:cond delay="0"/>
                                          </p:stCondLst>
                                        </p:cTn>
                                        <p:tgtEl>
                                          <p:spTgt spid="59395">
                                            <p:txEl>
                                              <p:pRg st="0" end="0"/>
                                            </p:txEl>
                                          </p:spTgt>
                                        </p:tgtEl>
                                        <p:attrNameLst>
                                          <p:attrName>style.visibility</p:attrName>
                                        </p:attrNameLst>
                                      </p:cBhvr>
                                      <p:to>
                                        <p:strVal val="visible"/>
                                      </p:to>
                                    </p:set>
                                    <p:animEffect transition="in" filter="wipe(up)">
                                      <p:cBhvr>
                                        <p:cTn id="7" dur="500"/>
                                        <p:tgtEl>
                                          <p:spTgt spid="59395">
                                            <p:txEl>
                                              <p:pRg st="0" end="0"/>
                                            </p:txEl>
                                          </p:spTgt>
                                        </p:tgtEl>
                                      </p:cBhvr>
                                    </p:animEffect>
                                  </p:childTnLst>
                                </p:cTn>
                              </p:par>
                            </p:childTnLst>
                          </p:cTn>
                        </p:par>
                        <p:par>
                          <p:cTn id="8" fill="hold" nodeType="afterGroup">
                            <p:stCondLst>
                              <p:cond delay="500"/>
                            </p:stCondLst>
                            <p:childTnLst>
                              <p:par>
                                <p:cTn id="9" presetID="22" presetClass="entr" presetSubtype="1" fill="hold" nodeType="afterEffect">
                                  <p:stCondLst>
                                    <p:cond delay="0"/>
                                  </p:stCondLst>
                                  <p:childTnLst>
                                    <p:set>
                                      <p:cBhvr>
                                        <p:cTn id="10" dur="1" fill="hold">
                                          <p:stCondLst>
                                            <p:cond delay="0"/>
                                          </p:stCondLst>
                                        </p:cTn>
                                        <p:tgtEl>
                                          <p:spTgt spid="59395">
                                            <p:txEl>
                                              <p:pRg st="1" end="1"/>
                                            </p:txEl>
                                          </p:spTgt>
                                        </p:tgtEl>
                                        <p:attrNameLst>
                                          <p:attrName>style.visibility</p:attrName>
                                        </p:attrNameLst>
                                      </p:cBhvr>
                                      <p:to>
                                        <p:strVal val="visible"/>
                                      </p:to>
                                    </p:set>
                                    <p:animEffect transition="in" filter="wipe(up)">
                                      <p:cBhvr>
                                        <p:cTn id="11" dur="500"/>
                                        <p:tgtEl>
                                          <p:spTgt spid="59395">
                                            <p:txEl>
                                              <p:pRg st="1" end="1"/>
                                            </p:txEl>
                                          </p:spTgt>
                                        </p:tgtEl>
                                      </p:cBhvr>
                                    </p:animEffect>
                                  </p:childTnLst>
                                </p:cTn>
                              </p:par>
                            </p:childTnLst>
                          </p:cTn>
                        </p:par>
                        <p:par>
                          <p:cTn id="12" fill="hold" nodeType="afterGroup">
                            <p:stCondLst>
                              <p:cond delay="1000"/>
                            </p:stCondLst>
                            <p:childTnLst>
                              <p:par>
                                <p:cTn id="13" presetID="22" presetClass="entr" presetSubtype="1" fill="hold" nodeType="afterEffect">
                                  <p:stCondLst>
                                    <p:cond delay="0"/>
                                  </p:stCondLst>
                                  <p:childTnLst>
                                    <p:set>
                                      <p:cBhvr>
                                        <p:cTn id="14" dur="1" fill="hold">
                                          <p:stCondLst>
                                            <p:cond delay="0"/>
                                          </p:stCondLst>
                                        </p:cTn>
                                        <p:tgtEl>
                                          <p:spTgt spid="59395">
                                            <p:txEl>
                                              <p:pRg st="2" end="2"/>
                                            </p:txEl>
                                          </p:spTgt>
                                        </p:tgtEl>
                                        <p:attrNameLst>
                                          <p:attrName>style.visibility</p:attrName>
                                        </p:attrNameLst>
                                      </p:cBhvr>
                                      <p:to>
                                        <p:strVal val="visible"/>
                                      </p:to>
                                    </p:set>
                                    <p:animEffect transition="in" filter="wipe(up)">
                                      <p:cBhvr>
                                        <p:cTn id="15" dur="500"/>
                                        <p:tgtEl>
                                          <p:spTgt spid="59395">
                                            <p:txEl>
                                              <p:pRg st="2" end="2"/>
                                            </p:txEl>
                                          </p:spTgt>
                                        </p:tgtEl>
                                      </p:cBhvr>
                                    </p:animEffect>
                                  </p:childTnLst>
                                </p:cTn>
                              </p:par>
                            </p:childTnLst>
                          </p:cTn>
                        </p:par>
                        <p:par>
                          <p:cTn id="16" fill="hold" nodeType="afterGroup">
                            <p:stCondLst>
                              <p:cond delay="1500"/>
                            </p:stCondLst>
                            <p:childTnLst>
                              <p:par>
                                <p:cTn id="17" presetID="22" presetClass="entr" presetSubtype="1" fill="hold" nodeType="afterEffect">
                                  <p:stCondLst>
                                    <p:cond delay="0"/>
                                  </p:stCondLst>
                                  <p:childTnLst>
                                    <p:set>
                                      <p:cBhvr>
                                        <p:cTn id="18" dur="1" fill="hold">
                                          <p:stCondLst>
                                            <p:cond delay="0"/>
                                          </p:stCondLst>
                                        </p:cTn>
                                        <p:tgtEl>
                                          <p:spTgt spid="59395">
                                            <p:txEl>
                                              <p:pRg st="3" end="3"/>
                                            </p:txEl>
                                          </p:spTgt>
                                        </p:tgtEl>
                                        <p:attrNameLst>
                                          <p:attrName>style.visibility</p:attrName>
                                        </p:attrNameLst>
                                      </p:cBhvr>
                                      <p:to>
                                        <p:strVal val="visible"/>
                                      </p:to>
                                    </p:set>
                                    <p:animEffect transition="in" filter="wipe(up)">
                                      <p:cBhvr>
                                        <p:cTn id="19" dur="500"/>
                                        <p:tgtEl>
                                          <p:spTgt spid="5939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normAutofit fontScale="90000"/>
          </a:bodyPr>
          <a:lstStyle/>
          <a:p>
            <a:r>
              <a:rPr lang="en-US"/>
              <a:t>At the end of this presentation, you should be able to:</a:t>
            </a:r>
          </a:p>
        </p:txBody>
      </p:sp>
      <p:sp>
        <p:nvSpPr>
          <p:cNvPr id="59395" name="Rectangle 3"/>
          <p:cNvSpPr>
            <a:spLocks noGrp="1" noChangeArrowheads="1"/>
          </p:cNvSpPr>
          <p:nvPr>
            <p:ph idx="1"/>
          </p:nvPr>
        </p:nvSpPr>
        <p:spPr/>
        <p:txBody>
          <a:bodyPr/>
          <a:lstStyle/>
          <a:p>
            <a:pPr marL="514350" indent="-514350">
              <a:buFont typeface="+mj-lt"/>
              <a:buAutoNum type="arabicPeriod" startAt="5"/>
            </a:pPr>
            <a:r>
              <a:rPr lang="en-US" altLang="en-US" dirty="0"/>
              <a:t>know how to prepare a marketing plan and how it relates to the marketing strategy planning process. </a:t>
            </a:r>
          </a:p>
          <a:p>
            <a:pPr marL="514350" indent="-514350">
              <a:buFont typeface="+mj-lt"/>
              <a:buAutoNum type="arabicPeriod" startAt="5"/>
            </a:pPr>
            <a:r>
              <a:rPr lang="en-US" altLang="en-US" dirty="0"/>
              <a:t>know some of the challenges marketers face as they work to develop ethical marketing strategies that serve consumers’ needs. </a:t>
            </a:r>
          </a:p>
          <a:p>
            <a:pPr marL="514350" indent="-514350">
              <a:buFont typeface="+mj-lt"/>
              <a:buAutoNum type="arabicPeriod" startAt="5"/>
            </a:pPr>
            <a:endParaRPr lang="en-US" dirty="0"/>
          </a:p>
        </p:txBody>
      </p:sp>
    </p:spTree>
    <p:custDataLst>
      <p:tags r:id="rId1"/>
    </p:custDataLst>
    <p:extLst>
      <p:ext uri="{BB962C8B-B14F-4D97-AF65-F5344CB8AC3E}">
        <p14:creationId xmlns:p14="http://schemas.microsoft.com/office/powerpoint/2010/main" val="1377910922"/>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nodeType="afterEffect">
                                  <p:stCondLst>
                                    <p:cond delay="0"/>
                                  </p:stCondLst>
                                  <p:childTnLst>
                                    <p:set>
                                      <p:cBhvr>
                                        <p:cTn id="6" dur="1" fill="hold">
                                          <p:stCondLst>
                                            <p:cond delay="0"/>
                                          </p:stCondLst>
                                        </p:cTn>
                                        <p:tgtEl>
                                          <p:spTgt spid="59395">
                                            <p:txEl>
                                              <p:pRg st="0" end="0"/>
                                            </p:txEl>
                                          </p:spTgt>
                                        </p:tgtEl>
                                        <p:attrNameLst>
                                          <p:attrName>style.visibility</p:attrName>
                                        </p:attrNameLst>
                                      </p:cBhvr>
                                      <p:to>
                                        <p:strVal val="visible"/>
                                      </p:to>
                                    </p:set>
                                    <p:animEffect transition="in" filter="wipe(up)">
                                      <p:cBhvr>
                                        <p:cTn id="7" dur="500"/>
                                        <p:tgtEl>
                                          <p:spTgt spid="59395">
                                            <p:txEl>
                                              <p:pRg st="0" end="0"/>
                                            </p:txEl>
                                          </p:spTgt>
                                        </p:tgtEl>
                                      </p:cBhvr>
                                    </p:animEffect>
                                  </p:childTnLst>
                                </p:cTn>
                              </p:par>
                            </p:childTnLst>
                          </p:cTn>
                        </p:par>
                        <p:par>
                          <p:cTn id="8" fill="hold" nodeType="afterGroup">
                            <p:stCondLst>
                              <p:cond delay="500"/>
                            </p:stCondLst>
                            <p:childTnLst>
                              <p:par>
                                <p:cTn id="9" presetID="22" presetClass="entr" presetSubtype="1" fill="hold" nodeType="afterEffect">
                                  <p:stCondLst>
                                    <p:cond delay="0"/>
                                  </p:stCondLst>
                                  <p:childTnLst>
                                    <p:set>
                                      <p:cBhvr>
                                        <p:cTn id="10" dur="1" fill="hold">
                                          <p:stCondLst>
                                            <p:cond delay="0"/>
                                          </p:stCondLst>
                                        </p:cTn>
                                        <p:tgtEl>
                                          <p:spTgt spid="59395">
                                            <p:txEl>
                                              <p:pRg st="1" end="1"/>
                                            </p:txEl>
                                          </p:spTgt>
                                        </p:tgtEl>
                                        <p:attrNameLst>
                                          <p:attrName>style.visibility</p:attrName>
                                        </p:attrNameLst>
                                      </p:cBhvr>
                                      <p:to>
                                        <p:strVal val="visible"/>
                                      </p:to>
                                    </p:set>
                                    <p:animEffect transition="in" filter="wipe(up)">
                                      <p:cBhvr>
                                        <p:cTn id="11" dur="500"/>
                                        <p:tgtEl>
                                          <p:spTgt spid="5939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248400" y="1255372"/>
            <a:ext cx="2416194" cy="1744663"/>
          </a:xfrm>
          <a:prstGeom prst="rect">
            <a:avLst/>
          </a:prstGeom>
        </p:spPr>
      </p:pic>
      <p:sp>
        <p:nvSpPr>
          <p:cNvPr id="20482" name="Rectangle 2"/>
          <p:cNvSpPr>
            <a:spLocks noGrp="1" noChangeArrowheads="1"/>
          </p:cNvSpPr>
          <p:nvPr>
            <p:ph type="title"/>
          </p:nvPr>
        </p:nvSpPr>
        <p:spPr>
          <a:xfrm>
            <a:off x="457200" y="0"/>
            <a:ext cx="8229600" cy="1398587"/>
          </a:xfrm>
        </p:spPr>
        <p:txBody>
          <a:bodyPr>
            <a:normAutofit fontScale="90000"/>
          </a:bodyPr>
          <a:lstStyle/>
          <a:p>
            <a:r>
              <a:rPr lang="en-US" dirty="0"/>
              <a:t>Ethical Marketing in a Consumer-Oriented World (Exhibit 19-1)</a:t>
            </a:r>
          </a:p>
        </p:txBody>
      </p:sp>
      <p:sp>
        <p:nvSpPr>
          <p:cNvPr id="6" name="AutoShape 9"/>
          <p:cNvSpPr>
            <a:spLocks noChangeArrowheads="1"/>
          </p:cNvSpPr>
          <p:nvPr/>
        </p:nvSpPr>
        <p:spPr bwMode="auto">
          <a:xfrm>
            <a:off x="1828800" y="3803650"/>
            <a:ext cx="4743450" cy="844550"/>
          </a:xfrm>
          <a:prstGeom prst="roundRect">
            <a:avLst>
              <a:gd name="adj" fmla="val 16667"/>
            </a:avLst>
          </a:prstGeom>
          <a:solidFill>
            <a:srgbClr val="60B5CC"/>
          </a:solidFill>
          <a:ln>
            <a:solidFill>
              <a:srgbClr val="448495"/>
            </a:solidFill>
            <a:headEnd/>
            <a:tailEnd/>
          </a:ln>
        </p:spPr>
        <p:style>
          <a:lnRef idx="2">
            <a:schemeClr val="accent6">
              <a:shade val="50000"/>
            </a:schemeClr>
          </a:lnRef>
          <a:fillRef idx="1">
            <a:schemeClr val="accent6"/>
          </a:fillRef>
          <a:effectRef idx="0">
            <a:schemeClr val="accent6"/>
          </a:effectRef>
          <a:fontRef idx="minor">
            <a:schemeClr val="lt1"/>
          </a:fontRef>
        </p:style>
        <p:txBody>
          <a:bodyPr anchor="ctr"/>
          <a:lstStyle/>
          <a:p>
            <a:r>
              <a:rPr lang="en-US" sz="2200" b="1" dirty="0">
                <a:latin typeface="Arial" pitchFamily="34" charset="0"/>
                <a:cs typeface="Arial" pitchFamily="34" charset="0"/>
              </a:rPr>
              <a:t>Marketing’s Impact on Society:  Micro and Macro Views</a:t>
            </a:r>
          </a:p>
        </p:txBody>
      </p:sp>
      <p:sp>
        <p:nvSpPr>
          <p:cNvPr id="7" name="Line 11"/>
          <p:cNvSpPr>
            <a:spLocks noChangeShapeType="1"/>
          </p:cNvSpPr>
          <p:nvPr/>
        </p:nvSpPr>
        <p:spPr bwMode="auto">
          <a:xfrm flipH="1">
            <a:off x="2819399" y="4648200"/>
            <a:ext cx="1325563" cy="609600"/>
          </a:xfrm>
          <a:prstGeom prst="line">
            <a:avLst/>
          </a:prstGeom>
          <a:noFill/>
          <a:ln w="38100">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b="1"/>
          </a:p>
        </p:txBody>
      </p:sp>
      <p:sp>
        <p:nvSpPr>
          <p:cNvPr id="8" name="AutoShape 12"/>
          <p:cNvSpPr>
            <a:spLocks noChangeArrowheads="1"/>
          </p:cNvSpPr>
          <p:nvPr/>
        </p:nvSpPr>
        <p:spPr bwMode="auto">
          <a:xfrm>
            <a:off x="457200" y="5257800"/>
            <a:ext cx="2468563" cy="1189038"/>
          </a:xfrm>
          <a:prstGeom prst="roundRect">
            <a:avLst>
              <a:gd name="adj" fmla="val 16667"/>
            </a:avLst>
          </a:prstGeom>
          <a:solidFill>
            <a:srgbClr val="60B5CC"/>
          </a:solidFill>
          <a:ln>
            <a:solidFill>
              <a:srgbClr val="448495"/>
            </a:solidFill>
            <a:headEnd/>
            <a:tailEnd/>
          </a:ln>
        </p:spPr>
        <p:style>
          <a:lnRef idx="2">
            <a:schemeClr val="accent6">
              <a:shade val="50000"/>
            </a:schemeClr>
          </a:lnRef>
          <a:fillRef idx="1">
            <a:schemeClr val="accent6"/>
          </a:fillRef>
          <a:effectRef idx="0">
            <a:schemeClr val="accent6"/>
          </a:effectRef>
          <a:fontRef idx="minor">
            <a:schemeClr val="lt1"/>
          </a:fontRef>
        </p:style>
        <p:txBody>
          <a:bodyPr anchor="ctr"/>
          <a:lstStyle/>
          <a:p>
            <a:r>
              <a:rPr lang="en-US" sz="2200" b="1" dirty="0">
                <a:latin typeface="Arial" pitchFamily="34" charset="0"/>
                <a:cs typeface="Arial" pitchFamily="34" charset="0"/>
              </a:rPr>
              <a:t>Evaluating Marketing</a:t>
            </a:r>
          </a:p>
        </p:txBody>
      </p:sp>
      <p:sp>
        <p:nvSpPr>
          <p:cNvPr id="9" name="AutoShape 15"/>
          <p:cNvSpPr>
            <a:spLocks noChangeArrowheads="1"/>
          </p:cNvSpPr>
          <p:nvPr/>
        </p:nvSpPr>
        <p:spPr bwMode="auto">
          <a:xfrm>
            <a:off x="3200400" y="5257800"/>
            <a:ext cx="2620963" cy="1189038"/>
          </a:xfrm>
          <a:prstGeom prst="roundRect">
            <a:avLst>
              <a:gd name="adj" fmla="val 16667"/>
            </a:avLst>
          </a:prstGeom>
          <a:solidFill>
            <a:srgbClr val="60B5CC"/>
          </a:solidFill>
          <a:ln>
            <a:solidFill>
              <a:srgbClr val="448495"/>
            </a:solidFill>
            <a:headEnd/>
            <a:tailEnd/>
          </a:ln>
        </p:spPr>
        <p:style>
          <a:lnRef idx="2">
            <a:schemeClr val="accent6">
              <a:shade val="50000"/>
            </a:schemeClr>
          </a:lnRef>
          <a:fillRef idx="1">
            <a:schemeClr val="accent6"/>
          </a:fillRef>
          <a:effectRef idx="0">
            <a:schemeClr val="accent6"/>
          </a:effectRef>
          <a:fontRef idx="minor">
            <a:schemeClr val="lt1"/>
          </a:fontRef>
        </p:style>
        <p:txBody>
          <a:bodyPr anchor="ctr"/>
          <a:lstStyle/>
          <a:p>
            <a:r>
              <a:rPr lang="en-US" sz="2200" b="1" dirty="0">
                <a:latin typeface="Arial" pitchFamily="34" charset="0"/>
                <a:cs typeface="Arial" pitchFamily="34" charset="0"/>
              </a:rPr>
              <a:t>Putting Together Innovative Marketing Plans</a:t>
            </a:r>
          </a:p>
        </p:txBody>
      </p:sp>
      <p:sp>
        <p:nvSpPr>
          <p:cNvPr id="10" name="Line 17"/>
          <p:cNvSpPr>
            <a:spLocks noChangeShapeType="1"/>
          </p:cNvSpPr>
          <p:nvPr/>
        </p:nvSpPr>
        <p:spPr bwMode="auto">
          <a:xfrm>
            <a:off x="4191000" y="4654550"/>
            <a:ext cx="2209800" cy="603250"/>
          </a:xfrm>
          <a:prstGeom prst="line">
            <a:avLst/>
          </a:prstGeom>
          <a:noFill/>
          <a:ln w="38100">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b="1"/>
          </a:p>
        </p:txBody>
      </p:sp>
      <p:sp>
        <p:nvSpPr>
          <p:cNvPr id="11" name="AutoShape 18"/>
          <p:cNvSpPr>
            <a:spLocks noChangeArrowheads="1"/>
          </p:cNvSpPr>
          <p:nvPr/>
        </p:nvSpPr>
        <p:spPr bwMode="auto">
          <a:xfrm>
            <a:off x="6248400" y="5257800"/>
            <a:ext cx="2468563" cy="1189038"/>
          </a:xfrm>
          <a:prstGeom prst="roundRect">
            <a:avLst>
              <a:gd name="adj" fmla="val 16667"/>
            </a:avLst>
          </a:prstGeom>
          <a:solidFill>
            <a:srgbClr val="60B5CC"/>
          </a:solidFill>
          <a:ln>
            <a:solidFill>
              <a:srgbClr val="448495"/>
            </a:solidFill>
            <a:headEnd/>
            <a:tailEnd/>
          </a:ln>
        </p:spPr>
        <p:style>
          <a:lnRef idx="2">
            <a:schemeClr val="accent6">
              <a:shade val="50000"/>
            </a:schemeClr>
          </a:lnRef>
          <a:fillRef idx="1">
            <a:schemeClr val="accent6"/>
          </a:fillRef>
          <a:effectRef idx="0">
            <a:schemeClr val="accent6"/>
          </a:effectRef>
          <a:fontRef idx="minor">
            <a:schemeClr val="lt1"/>
          </a:fontRef>
        </p:style>
        <p:txBody>
          <a:bodyPr anchor="ctr"/>
          <a:lstStyle/>
          <a:p>
            <a:r>
              <a:rPr lang="en-US" sz="2200" b="1" dirty="0">
                <a:latin typeface="Arial" pitchFamily="34" charset="0"/>
                <a:cs typeface="Arial" pitchFamily="34" charset="0"/>
              </a:rPr>
              <a:t>Challenges Facing Marketers</a:t>
            </a:r>
          </a:p>
        </p:txBody>
      </p:sp>
      <p:sp>
        <p:nvSpPr>
          <p:cNvPr id="12" name="AutoShape 22"/>
          <p:cNvSpPr>
            <a:spLocks/>
          </p:cNvSpPr>
          <p:nvPr/>
        </p:nvSpPr>
        <p:spPr bwMode="auto">
          <a:xfrm rot="-5400000">
            <a:off x="6934200" y="1828800"/>
            <a:ext cx="304800" cy="2438400"/>
          </a:xfrm>
          <a:prstGeom prst="leftBrace">
            <a:avLst>
              <a:gd name="adj1" fmla="val 63556"/>
              <a:gd name="adj2" fmla="val 50000"/>
            </a:avLst>
          </a:prstGeom>
          <a:noFill/>
          <a:ln w="38100">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b="1"/>
          </a:p>
        </p:txBody>
      </p:sp>
      <p:sp>
        <p:nvSpPr>
          <p:cNvPr id="13" name="Line 24"/>
          <p:cNvSpPr>
            <a:spLocks noChangeShapeType="1"/>
          </p:cNvSpPr>
          <p:nvPr/>
        </p:nvSpPr>
        <p:spPr bwMode="auto">
          <a:xfrm flipH="1">
            <a:off x="4191000" y="3429000"/>
            <a:ext cx="2895600" cy="0"/>
          </a:xfrm>
          <a:prstGeom prst="line">
            <a:avLst/>
          </a:prstGeom>
          <a:noFill/>
          <a:ln w="38100">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b="1"/>
          </a:p>
        </p:txBody>
      </p:sp>
      <p:sp>
        <p:nvSpPr>
          <p:cNvPr id="14" name="Line 27"/>
          <p:cNvSpPr>
            <a:spLocks noChangeShapeType="1"/>
          </p:cNvSpPr>
          <p:nvPr/>
        </p:nvSpPr>
        <p:spPr bwMode="auto">
          <a:xfrm>
            <a:off x="4191000" y="3429000"/>
            <a:ext cx="0" cy="381000"/>
          </a:xfrm>
          <a:prstGeom prst="line">
            <a:avLst/>
          </a:prstGeom>
          <a:noFill/>
          <a:ln w="38100">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b="1"/>
          </a:p>
        </p:txBody>
      </p:sp>
      <p:sp>
        <p:nvSpPr>
          <p:cNvPr id="15" name="Line 28"/>
          <p:cNvSpPr>
            <a:spLocks noChangeShapeType="1"/>
          </p:cNvSpPr>
          <p:nvPr/>
        </p:nvSpPr>
        <p:spPr bwMode="auto">
          <a:xfrm>
            <a:off x="7086600" y="3200400"/>
            <a:ext cx="0" cy="228600"/>
          </a:xfrm>
          <a:prstGeom prst="line">
            <a:avLst/>
          </a:prstGeom>
          <a:noFill/>
          <a:ln w="38100">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b="1"/>
          </a:p>
        </p:txBody>
      </p:sp>
      <p:sp>
        <p:nvSpPr>
          <p:cNvPr id="16" name="Line 29"/>
          <p:cNvSpPr>
            <a:spLocks noChangeShapeType="1"/>
          </p:cNvSpPr>
          <p:nvPr/>
        </p:nvSpPr>
        <p:spPr bwMode="auto">
          <a:xfrm>
            <a:off x="4191000" y="4648200"/>
            <a:ext cx="381000" cy="609600"/>
          </a:xfrm>
          <a:prstGeom prst="line">
            <a:avLst/>
          </a:prstGeom>
          <a:noFill/>
          <a:ln w="38100">
            <a:solidFill>
              <a:schemeClr val="accent6"/>
            </a:solidFill>
            <a:round/>
            <a:headEnd/>
            <a:tailEnd/>
          </a:ln>
          <a:extLst>
            <a:ext uri="{909E8E84-426E-40DD-AFC4-6F175D3DCCD1}">
              <a14:hiddenFill xmlns:a14="http://schemas.microsoft.com/office/drawing/2010/main">
                <a:noFill/>
              </a14:hiddenFill>
            </a:ext>
          </a:extLst>
        </p:spPr>
        <p:txBody>
          <a:bodyPr/>
          <a:lstStyle/>
          <a:p>
            <a:endParaRPr lang="en-US" b="1"/>
          </a:p>
        </p:txBody>
      </p:sp>
    </p:spTree>
    <p:custDataLst>
      <p:tags r:id="rId1"/>
    </p:custDataLst>
    <p:extLst>
      <p:ext uri="{BB962C8B-B14F-4D97-AF65-F5344CB8AC3E}">
        <p14:creationId xmlns:p14="http://schemas.microsoft.com/office/powerpoint/2010/main" val="2014749540"/>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up)">
                                      <p:cBhvr>
                                        <p:cTn id="7" dur="500"/>
                                        <p:tgtEl>
                                          <p:spTgt spid="12"/>
                                        </p:tgtEl>
                                      </p:cBhvr>
                                    </p:animEffect>
                                  </p:childTnLst>
                                </p:cTn>
                              </p:par>
                            </p:childTnLst>
                          </p:cTn>
                        </p:par>
                        <p:par>
                          <p:cTn id="8" fill="hold" nodeType="afterGroup">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wipe(up)">
                                      <p:cBhvr>
                                        <p:cTn id="11" dur="500"/>
                                        <p:tgtEl>
                                          <p:spTgt spid="15"/>
                                        </p:tgtEl>
                                      </p:cBhvr>
                                    </p:animEffect>
                                  </p:childTnLst>
                                </p:cTn>
                              </p:par>
                            </p:childTnLst>
                          </p:cTn>
                        </p:par>
                        <p:par>
                          <p:cTn id="12" fill="hold" nodeType="afterGroup">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right)">
                                      <p:cBhvr>
                                        <p:cTn id="15" dur="500"/>
                                        <p:tgtEl>
                                          <p:spTgt spid="13"/>
                                        </p:tgtEl>
                                      </p:cBhvr>
                                    </p:animEffect>
                                  </p:childTnLst>
                                </p:cTn>
                              </p:par>
                            </p:childTnLst>
                          </p:cTn>
                        </p:par>
                        <p:par>
                          <p:cTn id="16" fill="hold" nodeType="afterGroup">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wipe(up)">
                                      <p:cBhvr>
                                        <p:cTn id="19" dur="500"/>
                                        <p:tgtEl>
                                          <p:spTgt spid="14"/>
                                        </p:tgtEl>
                                      </p:cBhvr>
                                    </p:animEffect>
                                  </p:childTnLst>
                                </p:cTn>
                              </p:par>
                            </p:childTnLst>
                          </p:cTn>
                        </p:par>
                        <p:par>
                          <p:cTn id="20" fill="hold" nodeType="afterGroup">
                            <p:stCondLst>
                              <p:cond delay="2000"/>
                            </p:stCondLst>
                            <p:childTnLst>
                              <p:par>
                                <p:cTn id="21" presetID="22" presetClass="entr" presetSubtype="1"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up)">
                                      <p:cBhvr>
                                        <p:cTn id="23" dur="500"/>
                                        <p:tgtEl>
                                          <p:spTgt spid="6"/>
                                        </p:tgtEl>
                                      </p:cBhvr>
                                    </p:animEffect>
                                  </p:childTnLst>
                                </p:cTn>
                              </p:par>
                            </p:childTnLst>
                          </p:cTn>
                        </p:par>
                        <p:par>
                          <p:cTn id="24" fill="hold" nodeType="afterGroup">
                            <p:stCondLst>
                              <p:cond delay="2500"/>
                            </p:stCondLst>
                            <p:childTnLst>
                              <p:par>
                                <p:cTn id="25" presetID="22" presetClass="entr" presetSubtype="1" fill="hold" grpId="0"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up)">
                                      <p:cBhvr>
                                        <p:cTn id="27" dur="500"/>
                                        <p:tgtEl>
                                          <p:spTgt spid="7"/>
                                        </p:tgtEl>
                                      </p:cBhvr>
                                    </p:animEffect>
                                  </p:childTnLst>
                                </p:cTn>
                              </p:par>
                            </p:childTnLst>
                          </p:cTn>
                        </p:par>
                        <p:par>
                          <p:cTn id="28" fill="hold" nodeType="afterGroup">
                            <p:stCondLst>
                              <p:cond delay="3000"/>
                            </p:stCondLst>
                            <p:childTnLst>
                              <p:par>
                                <p:cTn id="29" presetID="22" presetClass="entr" presetSubtype="1" fill="hold" grpId="0"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wipe(up)">
                                      <p:cBhvr>
                                        <p:cTn id="31" dur="500"/>
                                        <p:tgtEl>
                                          <p:spTgt spid="8"/>
                                        </p:tgtEl>
                                      </p:cBhvr>
                                    </p:animEffect>
                                  </p:childTnLst>
                                </p:cTn>
                              </p:par>
                            </p:childTnLst>
                          </p:cTn>
                        </p:par>
                        <p:par>
                          <p:cTn id="32" fill="hold" nodeType="afterGroup">
                            <p:stCondLst>
                              <p:cond delay="3500"/>
                            </p:stCondLst>
                            <p:childTnLst>
                              <p:par>
                                <p:cTn id="33" presetID="22" presetClass="entr" presetSubtype="1" fill="hold" grpId="0" nodeType="afterEffect">
                                  <p:stCondLst>
                                    <p:cond delay="0"/>
                                  </p:stCondLst>
                                  <p:childTnLst>
                                    <p:set>
                                      <p:cBhvr>
                                        <p:cTn id="34" dur="1" fill="hold">
                                          <p:stCondLst>
                                            <p:cond delay="0"/>
                                          </p:stCondLst>
                                        </p:cTn>
                                        <p:tgtEl>
                                          <p:spTgt spid="16"/>
                                        </p:tgtEl>
                                        <p:attrNameLst>
                                          <p:attrName>style.visibility</p:attrName>
                                        </p:attrNameLst>
                                      </p:cBhvr>
                                      <p:to>
                                        <p:strVal val="visible"/>
                                      </p:to>
                                    </p:set>
                                    <p:animEffect transition="in" filter="wipe(up)">
                                      <p:cBhvr>
                                        <p:cTn id="35" dur="500"/>
                                        <p:tgtEl>
                                          <p:spTgt spid="16"/>
                                        </p:tgtEl>
                                      </p:cBhvr>
                                    </p:animEffect>
                                  </p:childTnLst>
                                </p:cTn>
                              </p:par>
                            </p:childTnLst>
                          </p:cTn>
                        </p:par>
                        <p:par>
                          <p:cTn id="36" fill="hold" nodeType="afterGroup">
                            <p:stCondLst>
                              <p:cond delay="4000"/>
                            </p:stCondLst>
                            <p:childTnLst>
                              <p:par>
                                <p:cTn id="37" presetID="22" presetClass="entr" presetSubtype="1" fill="hold" grpId="0" nodeType="after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wipe(up)">
                                      <p:cBhvr>
                                        <p:cTn id="39" dur="500"/>
                                        <p:tgtEl>
                                          <p:spTgt spid="9"/>
                                        </p:tgtEl>
                                      </p:cBhvr>
                                    </p:animEffect>
                                  </p:childTnLst>
                                </p:cTn>
                              </p:par>
                            </p:childTnLst>
                          </p:cTn>
                        </p:par>
                        <p:par>
                          <p:cTn id="40" fill="hold" nodeType="afterGroup">
                            <p:stCondLst>
                              <p:cond delay="4500"/>
                            </p:stCondLst>
                            <p:childTnLst>
                              <p:par>
                                <p:cTn id="41" presetID="22" presetClass="entr" presetSubtype="1" fill="hold" grpId="0" nodeType="after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wipe(up)">
                                      <p:cBhvr>
                                        <p:cTn id="43" dur="500"/>
                                        <p:tgtEl>
                                          <p:spTgt spid="10"/>
                                        </p:tgtEl>
                                      </p:cBhvr>
                                    </p:animEffect>
                                  </p:childTnLst>
                                </p:cTn>
                              </p:par>
                            </p:childTnLst>
                          </p:cTn>
                        </p:par>
                        <p:par>
                          <p:cTn id="44" fill="hold" nodeType="afterGroup">
                            <p:stCondLst>
                              <p:cond delay="5000"/>
                            </p:stCondLst>
                            <p:childTnLst>
                              <p:par>
                                <p:cTn id="45" presetID="22" presetClass="entr" presetSubtype="1" fill="hold" grpId="0" nodeType="after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wipe(up)">
                                      <p:cBhvr>
                                        <p:cTn id="4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582613"/>
            <a:ext cx="8229600" cy="1398587"/>
          </a:xfrm>
        </p:spPr>
        <p:txBody>
          <a:bodyPr>
            <a:noAutofit/>
          </a:bodyPr>
          <a:lstStyle/>
          <a:p>
            <a:r>
              <a:rPr lang="en-US" sz="3600" dirty="0"/>
              <a:t>How Should Marketing Be Evaluated?</a:t>
            </a:r>
            <a:br>
              <a:rPr lang="en-US" sz="3600" dirty="0"/>
            </a:br>
            <a:endParaRPr lang="en-US" sz="3600" dirty="0"/>
          </a:p>
        </p:txBody>
      </p:sp>
      <p:sp>
        <p:nvSpPr>
          <p:cNvPr id="4" name="AutoShape 4">
            <a:hlinkHover r:id="" action="ppaction://macro?name=changecolor"/>
          </p:cNvPr>
          <p:cNvSpPr>
            <a:spLocks noChangeArrowheads="1"/>
          </p:cNvSpPr>
          <p:nvPr/>
        </p:nvSpPr>
        <p:spPr bwMode="auto">
          <a:xfrm>
            <a:off x="5946820" y="3122792"/>
            <a:ext cx="2743200" cy="1295400"/>
          </a:xfrm>
          <a:prstGeom prst="roundRect">
            <a:avLst>
              <a:gd name="adj" fmla="val 16667"/>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anchor="ctr"/>
          <a:lstStyle/>
          <a:p>
            <a:r>
              <a:rPr lang="en-US" sz="2600" b="1" dirty="0">
                <a:latin typeface="Arial" pitchFamily="34" charset="0"/>
                <a:cs typeface="Arial" pitchFamily="34" charset="0"/>
              </a:rPr>
              <a:t>Cost of Marketing </a:t>
            </a:r>
          </a:p>
        </p:txBody>
      </p:sp>
      <p:sp>
        <p:nvSpPr>
          <p:cNvPr id="5" name="Oval 16"/>
          <p:cNvSpPr>
            <a:spLocks noChangeArrowheads="1"/>
          </p:cNvSpPr>
          <p:nvPr/>
        </p:nvSpPr>
        <p:spPr bwMode="auto">
          <a:xfrm>
            <a:off x="3581400" y="2819400"/>
            <a:ext cx="2243183" cy="1952625"/>
          </a:xfrm>
          <a:prstGeom prst="ellipse">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wrap="none" anchor="ctr"/>
          <a:lstStyle/>
          <a:p>
            <a:r>
              <a:rPr lang="en-US" sz="2800" b="1" dirty="0">
                <a:latin typeface="Arial" pitchFamily="34" charset="0"/>
                <a:cs typeface="Arial" pitchFamily="34" charset="0"/>
              </a:rPr>
              <a:t>Evaluating </a:t>
            </a:r>
          </a:p>
          <a:p>
            <a:r>
              <a:rPr lang="en-US" sz="2800" b="1" dirty="0">
                <a:latin typeface="Arial" pitchFamily="34" charset="0"/>
                <a:cs typeface="Arial" pitchFamily="34" charset="0"/>
              </a:rPr>
              <a:t>Marketing</a:t>
            </a:r>
          </a:p>
        </p:txBody>
      </p:sp>
      <p:sp>
        <p:nvSpPr>
          <p:cNvPr id="6" name="AutoShape 21">
            <a:hlinkHover r:id="" action="ppaction://macro?name=changecolor"/>
          </p:cNvPr>
          <p:cNvSpPr>
            <a:spLocks noChangeArrowheads="1"/>
          </p:cNvSpPr>
          <p:nvPr/>
        </p:nvSpPr>
        <p:spPr bwMode="auto">
          <a:xfrm>
            <a:off x="685800" y="3138488"/>
            <a:ext cx="2811463" cy="1295400"/>
          </a:xfrm>
          <a:prstGeom prst="roundRect">
            <a:avLst>
              <a:gd name="adj" fmla="val 16667"/>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anchor="ctr"/>
          <a:lstStyle/>
          <a:p>
            <a:r>
              <a:rPr lang="en-US" sz="2600" b="1" dirty="0">
                <a:latin typeface="Arial" pitchFamily="34" charset="0"/>
                <a:cs typeface="Arial" pitchFamily="34" charset="0"/>
              </a:rPr>
              <a:t>Customer Satisfaction</a:t>
            </a:r>
          </a:p>
        </p:txBody>
      </p:sp>
    </p:spTree>
    <p:custDataLst>
      <p:tags r:id="rId1"/>
    </p:custDataLst>
    <p:extLst>
      <p:ext uri="{BB962C8B-B14F-4D97-AF65-F5344CB8AC3E}">
        <p14:creationId xmlns:p14="http://schemas.microsoft.com/office/powerpoint/2010/main" val="330844854"/>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5" presetClass="emph" presetSubtype="0" fill="hold" grpId="1" nodeType="clickEffect">
                                  <p:stCondLst>
                                    <p:cond delay="0"/>
                                  </p:stCondLst>
                                  <p:childTnLst>
                                    <p:animClr clrSpc="hsl" dir="cw">
                                      <p:cBhvr override="childStyle">
                                        <p:cTn id="11" dur="500" fill="hold"/>
                                        <p:tgtEl>
                                          <p:spTgt spid="4"/>
                                        </p:tgtEl>
                                        <p:attrNameLst>
                                          <p:attrName>style.color</p:attrName>
                                        </p:attrNameLst>
                                      </p:cBhvr>
                                      <p:by>
                                        <p:hsl h="0" s="-70588" l="0"/>
                                      </p:by>
                                    </p:animClr>
                                    <p:animClr clrSpc="hsl" dir="cw">
                                      <p:cBhvr>
                                        <p:cTn id="12" dur="500" fill="hold"/>
                                        <p:tgtEl>
                                          <p:spTgt spid="4"/>
                                        </p:tgtEl>
                                        <p:attrNameLst>
                                          <p:attrName>fillcolor</p:attrName>
                                        </p:attrNameLst>
                                      </p:cBhvr>
                                      <p:by>
                                        <p:hsl h="0" s="-70588" l="0"/>
                                      </p:by>
                                    </p:animClr>
                                    <p:animClr clrSpc="hsl" dir="cw">
                                      <p:cBhvr>
                                        <p:cTn id="13" dur="500" fill="hold"/>
                                        <p:tgtEl>
                                          <p:spTgt spid="4"/>
                                        </p:tgtEl>
                                        <p:attrNameLst>
                                          <p:attrName>stroke.color</p:attrName>
                                        </p:attrNameLst>
                                      </p:cBhvr>
                                      <p:by>
                                        <p:hsl h="0" s="-70588" l="0"/>
                                      </p:by>
                                    </p:animClr>
                                    <p:set>
                                      <p:cBhvr>
                                        <p:cTn id="14" dur="500" fill="hold"/>
                                        <p:tgtEl>
                                          <p:spTgt spid="4"/>
                                        </p:tgtEl>
                                        <p:attrNameLst>
                                          <p:attrName>fill.type</p:attrName>
                                        </p:attrNameLst>
                                      </p:cBhvr>
                                      <p:to>
                                        <p:strVal val="solid"/>
                                      </p:to>
                                    </p:set>
                                  </p:childTnLst>
                                </p:cTn>
                              </p:par>
                            </p:childTnLst>
                          </p:cTn>
                        </p:par>
                        <p:par>
                          <p:cTn id="15" fill="hold">
                            <p:stCondLst>
                              <p:cond delay="500"/>
                            </p:stCondLst>
                            <p:childTnLst>
                              <p:par>
                                <p:cTn id="16" presetID="22" presetClass="entr" presetSubtype="2" fill="hold" grpId="0" nodeType="after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wipe(right)">
                                      <p:cBhvr>
                                        <p:cTn id="1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6" grpId="0" animBg="1"/>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 name="Line 7"/>
          <p:cNvSpPr>
            <a:spLocks noChangeShapeType="1"/>
          </p:cNvSpPr>
          <p:nvPr/>
        </p:nvSpPr>
        <p:spPr bwMode="auto">
          <a:xfrm rot="10800000">
            <a:off x="5486400" y="4635500"/>
            <a:ext cx="381000" cy="2413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a:latin typeface="Arial" pitchFamily="34" charset="0"/>
              <a:cs typeface="Arial" pitchFamily="34" charset="0"/>
            </a:endParaRPr>
          </a:p>
        </p:txBody>
      </p:sp>
      <p:sp>
        <p:nvSpPr>
          <p:cNvPr id="21506" name="Rectangle 2"/>
          <p:cNvSpPr>
            <a:spLocks noGrp="1" noChangeArrowheads="1"/>
          </p:cNvSpPr>
          <p:nvPr>
            <p:ph type="title"/>
          </p:nvPr>
        </p:nvSpPr>
        <p:spPr>
          <a:xfrm>
            <a:off x="457200" y="76200"/>
            <a:ext cx="8229600" cy="1398587"/>
          </a:xfrm>
        </p:spPr>
        <p:txBody>
          <a:bodyPr>
            <a:normAutofit fontScale="90000"/>
          </a:bodyPr>
          <a:lstStyle/>
          <a:p>
            <a:r>
              <a:rPr lang="en-US" dirty="0"/>
              <a:t>Can Consumer Satisfaction Be Measured?</a:t>
            </a:r>
          </a:p>
        </p:txBody>
      </p:sp>
      <p:sp>
        <p:nvSpPr>
          <p:cNvPr id="17" name="Line 4"/>
          <p:cNvSpPr>
            <a:spLocks noChangeShapeType="1"/>
          </p:cNvSpPr>
          <p:nvPr/>
        </p:nvSpPr>
        <p:spPr bwMode="auto">
          <a:xfrm rot="7200000">
            <a:off x="3340100" y="4643438"/>
            <a:ext cx="381000" cy="228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a:latin typeface="Arial" pitchFamily="34" charset="0"/>
              <a:cs typeface="Arial" pitchFamily="34" charset="0"/>
            </a:endParaRPr>
          </a:p>
        </p:txBody>
      </p:sp>
      <p:sp>
        <p:nvSpPr>
          <p:cNvPr id="18" name="AutoShape 6">
            <a:hlinkHover r:id="" action="ppaction://macro?name=changecolor"/>
          </p:cNvPr>
          <p:cNvSpPr>
            <a:spLocks noChangeArrowheads="1"/>
          </p:cNvSpPr>
          <p:nvPr/>
        </p:nvSpPr>
        <p:spPr bwMode="auto">
          <a:xfrm>
            <a:off x="5486400" y="4800600"/>
            <a:ext cx="2743200" cy="1295400"/>
          </a:xfrm>
          <a:prstGeom prst="roundRect">
            <a:avLst>
              <a:gd name="adj" fmla="val 16667"/>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anchor="ctr"/>
          <a:lstStyle/>
          <a:p>
            <a:r>
              <a:rPr lang="en-US" altLang="en-US" sz="2400" b="1">
                <a:latin typeface="Arial" pitchFamily="34" charset="0"/>
                <a:cs typeface="Arial" pitchFamily="34" charset="0"/>
              </a:rPr>
              <a:t>Highly Personal</a:t>
            </a:r>
          </a:p>
        </p:txBody>
      </p:sp>
      <p:sp>
        <p:nvSpPr>
          <p:cNvPr id="21" name="Line 11"/>
          <p:cNvSpPr>
            <a:spLocks noChangeShapeType="1"/>
          </p:cNvSpPr>
          <p:nvPr/>
        </p:nvSpPr>
        <p:spPr bwMode="auto">
          <a:xfrm rot="6300000">
            <a:off x="5549900" y="2795588"/>
            <a:ext cx="330200" cy="3048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a:latin typeface="Arial" pitchFamily="34" charset="0"/>
              <a:cs typeface="Arial" pitchFamily="34" charset="0"/>
            </a:endParaRPr>
          </a:p>
        </p:txBody>
      </p:sp>
      <p:sp>
        <p:nvSpPr>
          <p:cNvPr id="22" name="Line 14"/>
          <p:cNvSpPr>
            <a:spLocks noChangeShapeType="1"/>
          </p:cNvSpPr>
          <p:nvPr/>
        </p:nvSpPr>
        <p:spPr bwMode="auto">
          <a:xfrm>
            <a:off x="3251200" y="2844800"/>
            <a:ext cx="330200" cy="228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a:latin typeface="Arial" pitchFamily="34" charset="0"/>
              <a:cs typeface="Arial" pitchFamily="34" charset="0"/>
            </a:endParaRPr>
          </a:p>
        </p:txBody>
      </p:sp>
      <p:sp>
        <p:nvSpPr>
          <p:cNvPr id="23" name="AutoShape 15">
            <a:hlinkHover r:id="" action="ppaction://macro?name=changecolor"/>
          </p:cNvPr>
          <p:cNvSpPr>
            <a:spLocks noChangeArrowheads="1"/>
          </p:cNvSpPr>
          <p:nvPr/>
        </p:nvSpPr>
        <p:spPr bwMode="auto">
          <a:xfrm>
            <a:off x="660400" y="1549400"/>
            <a:ext cx="2743200" cy="1295400"/>
          </a:xfrm>
          <a:prstGeom prst="roundRect">
            <a:avLst>
              <a:gd name="adj" fmla="val 16667"/>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anchor="ctr"/>
          <a:lstStyle/>
          <a:p>
            <a:r>
              <a:rPr lang="en-US" altLang="en-US" sz="2400" b="1" dirty="0">
                <a:latin typeface="Arial" pitchFamily="34" charset="0"/>
                <a:cs typeface="Arial" pitchFamily="34" charset="0"/>
              </a:rPr>
              <a:t>ACSI</a:t>
            </a:r>
          </a:p>
        </p:txBody>
      </p:sp>
      <p:sp>
        <p:nvSpPr>
          <p:cNvPr id="24" name="Oval 17"/>
          <p:cNvSpPr>
            <a:spLocks noChangeArrowheads="1"/>
          </p:cNvSpPr>
          <p:nvPr/>
        </p:nvSpPr>
        <p:spPr bwMode="auto">
          <a:xfrm>
            <a:off x="3200400" y="2555875"/>
            <a:ext cx="2552700" cy="2486025"/>
          </a:xfrm>
          <a:prstGeom prst="ellipse">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wrap="none" anchor="ctr"/>
          <a:lstStyle/>
          <a:p>
            <a:pPr>
              <a:defRPr/>
            </a:pPr>
            <a:r>
              <a:rPr lang="en-US" altLang="en-US" sz="2800" b="1" dirty="0">
                <a:latin typeface="Arial" pitchFamily="34" charset="0"/>
                <a:cs typeface="Arial" pitchFamily="34" charset="0"/>
              </a:rPr>
              <a:t>Key</a:t>
            </a:r>
            <a:br>
              <a:rPr lang="en-US" altLang="en-US" sz="2800" b="1" dirty="0">
                <a:latin typeface="Arial" pitchFamily="34" charset="0"/>
                <a:cs typeface="Arial" pitchFamily="34" charset="0"/>
              </a:rPr>
            </a:br>
            <a:r>
              <a:rPr lang="en-US" altLang="en-US" sz="2800" b="1" dirty="0">
                <a:latin typeface="Arial" pitchFamily="34" charset="0"/>
                <a:cs typeface="Arial" pitchFamily="34" charset="0"/>
              </a:rPr>
              <a:t>Issues</a:t>
            </a:r>
          </a:p>
        </p:txBody>
      </p:sp>
      <p:sp>
        <p:nvSpPr>
          <p:cNvPr id="25" name="AutoShape 20">
            <a:hlinkHover r:id="" action="ppaction://macro?name=changecolor"/>
          </p:cNvPr>
          <p:cNvSpPr>
            <a:spLocks noChangeArrowheads="1"/>
          </p:cNvSpPr>
          <p:nvPr/>
        </p:nvSpPr>
        <p:spPr bwMode="auto">
          <a:xfrm>
            <a:off x="685800" y="4800600"/>
            <a:ext cx="2743200" cy="1295400"/>
          </a:xfrm>
          <a:prstGeom prst="roundRect">
            <a:avLst>
              <a:gd name="adj" fmla="val 16667"/>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anchor="ctr"/>
          <a:lstStyle/>
          <a:p>
            <a:r>
              <a:rPr lang="en-US" altLang="en-US" sz="2400" b="1">
                <a:latin typeface="Arial" pitchFamily="34" charset="0"/>
                <a:cs typeface="Arial" pitchFamily="34" charset="0"/>
              </a:rPr>
              <a:t>Many Measures for Micro-Marketing</a:t>
            </a:r>
          </a:p>
        </p:txBody>
      </p:sp>
      <p:sp>
        <p:nvSpPr>
          <p:cNvPr id="20" name="AutoShape 10">
            <a:hlinkHover r:id="" action="ppaction://macro?name=changecolor"/>
          </p:cNvPr>
          <p:cNvSpPr>
            <a:spLocks noChangeArrowheads="1"/>
          </p:cNvSpPr>
          <p:nvPr/>
        </p:nvSpPr>
        <p:spPr bwMode="auto">
          <a:xfrm>
            <a:off x="5486400" y="1549400"/>
            <a:ext cx="2743200" cy="1295400"/>
          </a:xfrm>
          <a:prstGeom prst="roundRect">
            <a:avLst>
              <a:gd name="adj" fmla="val 16667"/>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anchor="ctr"/>
          <a:lstStyle/>
          <a:p>
            <a:r>
              <a:rPr lang="en-US" altLang="en-US" sz="2400" b="1">
                <a:latin typeface="Arial" pitchFamily="34" charset="0"/>
                <a:cs typeface="Arial" pitchFamily="34" charset="0"/>
              </a:rPr>
              <a:t>Depends On Individual Aspirations</a:t>
            </a:r>
          </a:p>
        </p:txBody>
      </p:sp>
    </p:spTree>
    <p:custDataLst>
      <p:tags r:id="rId1"/>
    </p:custDataLst>
    <p:extLst>
      <p:ext uri="{BB962C8B-B14F-4D97-AF65-F5344CB8AC3E}">
        <p14:creationId xmlns:p14="http://schemas.microsoft.com/office/powerpoint/2010/main" val="673684446"/>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down)">
                                      <p:cBhvr>
                                        <p:cTn id="7" dur="500"/>
                                        <p:tgtEl>
                                          <p:spTgt spid="22"/>
                                        </p:tgtEl>
                                      </p:cBhvr>
                                    </p:animEffect>
                                  </p:childTnLst>
                                </p:cTn>
                              </p:par>
                            </p:childTnLst>
                          </p:cTn>
                        </p:par>
                        <p:par>
                          <p:cTn id="8" fill="hold" nodeType="afterGroup">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wipe(right)">
                                      <p:cBhvr>
                                        <p:cTn id="11" dur="500"/>
                                        <p:tgtEl>
                                          <p:spTgt spid="23"/>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5" presetClass="emph" presetSubtype="0" fill="hold" grpId="1" nodeType="clickEffect">
                                  <p:stCondLst>
                                    <p:cond delay="0"/>
                                  </p:stCondLst>
                                  <p:childTnLst>
                                    <p:animClr clrSpc="hsl" dir="cw">
                                      <p:cBhvr override="childStyle">
                                        <p:cTn id="15" dur="500" fill="hold"/>
                                        <p:tgtEl>
                                          <p:spTgt spid="23"/>
                                        </p:tgtEl>
                                        <p:attrNameLst>
                                          <p:attrName>style.color</p:attrName>
                                        </p:attrNameLst>
                                      </p:cBhvr>
                                      <p:by>
                                        <p:hsl h="0" s="-70588" l="0"/>
                                      </p:by>
                                    </p:animClr>
                                    <p:animClr clrSpc="hsl" dir="cw">
                                      <p:cBhvr>
                                        <p:cTn id="16" dur="500" fill="hold"/>
                                        <p:tgtEl>
                                          <p:spTgt spid="23"/>
                                        </p:tgtEl>
                                        <p:attrNameLst>
                                          <p:attrName>fillcolor</p:attrName>
                                        </p:attrNameLst>
                                      </p:cBhvr>
                                      <p:by>
                                        <p:hsl h="0" s="-70588" l="0"/>
                                      </p:by>
                                    </p:animClr>
                                    <p:animClr clrSpc="hsl" dir="cw">
                                      <p:cBhvr>
                                        <p:cTn id="17" dur="500" fill="hold"/>
                                        <p:tgtEl>
                                          <p:spTgt spid="23"/>
                                        </p:tgtEl>
                                        <p:attrNameLst>
                                          <p:attrName>stroke.color</p:attrName>
                                        </p:attrNameLst>
                                      </p:cBhvr>
                                      <p:by>
                                        <p:hsl h="0" s="-70588" l="0"/>
                                      </p:by>
                                    </p:animClr>
                                    <p:set>
                                      <p:cBhvr>
                                        <p:cTn id="18" dur="500" fill="hold"/>
                                        <p:tgtEl>
                                          <p:spTgt spid="23"/>
                                        </p:tgtEl>
                                        <p:attrNameLst>
                                          <p:attrName>fill.type</p:attrName>
                                        </p:attrNameLst>
                                      </p:cBhvr>
                                      <p:to>
                                        <p:strVal val="solid"/>
                                      </p:to>
                                    </p:set>
                                  </p:childTnLst>
                                </p:cTn>
                              </p:par>
                              <p:par>
                                <p:cTn id="19" presetID="22" presetClass="entr" presetSubtype="4" fill="hold" grpId="0" nodeType="withEffect">
                                  <p:stCondLst>
                                    <p:cond delay="0"/>
                                  </p:stCondLst>
                                  <p:childTnLst>
                                    <p:set>
                                      <p:cBhvr>
                                        <p:cTn id="20" dur="1" fill="hold">
                                          <p:stCondLst>
                                            <p:cond delay="0"/>
                                          </p:stCondLst>
                                        </p:cTn>
                                        <p:tgtEl>
                                          <p:spTgt spid="21"/>
                                        </p:tgtEl>
                                        <p:attrNameLst>
                                          <p:attrName>style.visibility</p:attrName>
                                        </p:attrNameLst>
                                      </p:cBhvr>
                                      <p:to>
                                        <p:strVal val="visible"/>
                                      </p:to>
                                    </p:set>
                                    <p:animEffect transition="in" filter="wipe(down)">
                                      <p:cBhvr>
                                        <p:cTn id="21" dur="500"/>
                                        <p:tgtEl>
                                          <p:spTgt spid="21"/>
                                        </p:tgtEl>
                                      </p:cBhvr>
                                    </p:animEffect>
                                  </p:childTnLst>
                                </p:cTn>
                              </p:par>
                            </p:childTnLst>
                          </p:cTn>
                        </p:par>
                        <p:par>
                          <p:cTn id="22" fill="hold" nodeType="afterGroup">
                            <p:stCondLst>
                              <p:cond delay="500"/>
                            </p:stCondLst>
                            <p:childTnLst>
                              <p:par>
                                <p:cTn id="23" presetID="22" presetClass="entr" presetSubtype="8" fill="hold" grpId="0" nodeType="afterEffect">
                                  <p:stCondLst>
                                    <p:cond delay="0"/>
                                  </p:stCondLst>
                                  <p:childTnLst>
                                    <p:set>
                                      <p:cBhvr>
                                        <p:cTn id="24" dur="1" fill="hold">
                                          <p:stCondLst>
                                            <p:cond delay="0"/>
                                          </p:stCondLst>
                                        </p:cTn>
                                        <p:tgtEl>
                                          <p:spTgt spid="20"/>
                                        </p:tgtEl>
                                        <p:attrNameLst>
                                          <p:attrName>style.visibility</p:attrName>
                                        </p:attrNameLst>
                                      </p:cBhvr>
                                      <p:to>
                                        <p:strVal val="visible"/>
                                      </p:to>
                                    </p:set>
                                    <p:animEffect transition="in" filter="wipe(left)">
                                      <p:cBhvr>
                                        <p:cTn id="25" dur="500"/>
                                        <p:tgtEl>
                                          <p:spTgt spid="20"/>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25" presetClass="emph" presetSubtype="0" fill="hold" grpId="1" nodeType="clickEffect">
                                  <p:stCondLst>
                                    <p:cond delay="0"/>
                                  </p:stCondLst>
                                  <p:childTnLst>
                                    <p:animClr clrSpc="hsl" dir="cw">
                                      <p:cBhvr override="childStyle">
                                        <p:cTn id="29" dur="500" fill="hold"/>
                                        <p:tgtEl>
                                          <p:spTgt spid="20"/>
                                        </p:tgtEl>
                                        <p:attrNameLst>
                                          <p:attrName>style.color</p:attrName>
                                        </p:attrNameLst>
                                      </p:cBhvr>
                                      <p:by>
                                        <p:hsl h="0" s="-70588" l="0"/>
                                      </p:by>
                                    </p:animClr>
                                    <p:animClr clrSpc="hsl" dir="cw">
                                      <p:cBhvr>
                                        <p:cTn id="30" dur="500" fill="hold"/>
                                        <p:tgtEl>
                                          <p:spTgt spid="20"/>
                                        </p:tgtEl>
                                        <p:attrNameLst>
                                          <p:attrName>fillcolor</p:attrName>
                                        </p:attrNameLst>
                                      </p:cBhvr>
                                      <p:by>
                                        <p:hsl h="0" s="-70588" l="0"/>
                                      </p:by>
                                    </p:animClr>
                                    <p:animClr clrSpc="hsl" dir="cw">
                                      <p:cBhvr>
                                        <p:cTn id="31" dur="500" fill="hold"/>
                                        <p:tgtEl>
                                          <p:spTgt spid="20"/>
                                        </p:tgtEl>
                                        <p:attrNameLst>
                                          <p:attrName>stroke.color</p:attrName>
                                        </p:attrNameLst>
                                      </p:cBhvr>
                                      <p:by>
                                        <p:hsl h="0" s="-70588" l="0"/>
                                      </p:by>
                                    </p:animClr>
                                    <p:set>
                                      <p:cBhvr>
                                        <p:cTn id="32" dur="500" fill="hold"/>
                                        <p:tgtEl>
                                          <p:spTgt spid="20"/>
                                        </p:tgtEl>
                                        <p:attrNameLst>
                                          <p:attrName>fill.type</p:attrName>
                                        </p:attrNameLst>
                                      </p:cBhvr>
                                      <p:to>
                                        <p:strVal val="solid"/>
                                      </p:to>
                                    </p:set>
                                  </p:childTnLst>
                                </p:cTn>
                              </p:par>
                              <p:par>
                                <p:cTn id="33" presetID="22" presetClass="entr" presetSubtype="1" fill="hold" grpId="0" nodeType="with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wipe(up)">
                                      <p:cBhvr>
                                        <p:cTn id="35" dur="500"/>
                                        <p:tgtEl>
                                          <p:spTgt spid="19"/>
                                        </p:tgtEl>
                                      </p:cBhvr>
                                    </p:animEffect>
                                  </p:childTnLst>
                                </p:cTn>
                              </p:par>
                            </p:childTnLst>
                          </p:cTn>
                        </p:par>
                        <p:par>
                          <p:cTn id="36" fill="hold" nodeType="afterGroup">
                            <p:stCondLst>
                              <p:cond delay="500"/>
                            </p:stCondLst>
                            <p:childTnLst>
                              <p:par>
                                <p:cTn id="37" presetID="22" presetClass="entr" presetSubtype="8" fill="hold" grpId="0" nodeType="after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wipe(left)">
                                      <p:cBhvr>
                                        <p:cTn id="39" dur="500"/>
                                        <p:tgtEl>
                                          <p:spTgt spid="18"/>
                                        </p:tgtEl>
                                      </p:cBhvr>
                                    </p:animEffect>
                                  </p:childTnLst>
                                </p:cTn>
                              </p:par>
                            </p:childTnLst>
                          </p:cTn>
                        </p:par>
                      </p:childTnLst>
                    </p:cTn>
                  </p:par>
                  <p:par>
                    <p:cTn id="40" fill="hold" nodeType="clickPar">
                      <p:stCondLst>
                        <p:cond delay="indefinite"/>
                      </p:stCondLst>
                      <p:childTnLst>
                        <p:par>
                          <p:cTn id="41" fill="hold" nodeType="withGroup">
                            <p:stCondLst>
                              <p:cond delay="0"/>
                            </p:stCondLst>
                            <p:childTnLst>
                              <p:par>
                                <p:cTn id="42" presetID="25" presetClass="emph" presetSubtype="0" fill="hold" grpId="1" nodeType="clickEffect">
                                  <p:stCondLst>
                                    <p:cond delay="0"/>
                                  </p:stCondLst>
                                  <p:childTnLst>
                                    <p:animClr clrSpc="hsl" dir="cw">
                                      <p:cBhvr override="childStyle">
                                        <p:cTn id="43" dur="500" fill="hold"/>
                                        <p:tgtEl>
                                          <p:spTgt spid="18"/>
                                        </p:tgtEl>
                                        <p:attrNameLst>
                                          <p:attrName>style.color</p:attrName>
                                        </p:attrNameLst>
                                      </p:cBhvr>
                                      <p:by>
                                        <p:hsl h="0" s="-70588" l="0"/>
                                      </p:by>
                                    </p:animClr>
                                    <p:animClr clrSpc="hsl" dir="cw">
                                      <p:cBhvr>
                                        <p:cTn id="44" dur="500" fill="hold"/>
                                        <p:tgtEl>
                                          <p:spTgt spid="18"/>
                                        </p:tgtEl>
                                        <p:attrNameLst>
                                          <p:attrName>fillcolor</p:attrName>
                                        </p:attrNameLst>
                                      </p:cBhvr>
                                      <p:by>
                                        <p:hsl h="0" s="-70588" l="0"/>
                                      </p:by>
                                    </p:animClr>
                                    <p:animClr clrSpc="hsl" dir="cw">
                                      <p:cBhvr>
                                        <p:cTn id="45" dur="500" fill="hold"/>
                                        <p:tgtEl>
                                          <p:spTgt spid="18"/>
                                        </p:tgtEl>
                                        <p:attrNameLst>
                                          <p:attrName>stroke.color</p:attrName>
                                        </p:attrNameLst>
                                      </p:cBhvr>
                                      <p:by>
                                        <p:hsl h="0" s="-70588" l="0"/>
                                      </p:by>
                                    </p:animClr>
                                    <p:set>
                                      <p:cBhvr>
                                        <p:cTn id="46" dur="500" fill="hold"/>
                                        <p:tgtEl>
                                          <p:spTgt spid="18"/>
                                        </p:tgtEl>
                                        <p:attrNameLst>
                                          <p:attrName>fill.type</p:attrName>
                                        </p:attrNameLst>
                                      </p:cBhvr>
                                      <p:to>
                                        <p:strVal val="solid"/>
                                      </p:to>
                                    </p:set>
                                  </p:childTnLst>
                                </p:cTn>
                              </p:par>
                              <p:par>
                                <p:cTn id="47" presetID="22" presetClass="entr" presetSubtype="1" fill="hold" grpId="0" nodeType="withEffect">
                                  <p:stCondLst>
                                    <p:cond delay="0"/>
                                  </p:stCondLst>
                                  <p:childTnLst>
                                    <p:set>
                                      <p:cBhvr>
                                        <p:cTn id="48" dur="1" fill="hold">
                                          <p:stCondLst>
                                            <p:cond delay="0"/>
                                          </p:stCondLst>
                                        </p:cTn>
                                        <p:tgtEl>
                                          <p:spTgt spid="17"/>
                                        </p:tgtEl>
                                        <p:attrNameLst>
                                          <p:attrName>style.visibility</p:attrName>
                                        </p:attrNameLst>
                                      </p:cBhvr>
                                      <p:to>
                                        <p:strVal val="visible"/>
                                      </p:to>
                                    </p:set>
                                    <p:animEffect transition="in" filter="wipe(up)">
                                      <p:cBhvr>
                                        <p:cTn id="49" dur="500"/>
                                        <p:tgtEl>
                                          <p:spTgt spid="17"/>
                                        </p:tgtEl>
                                      </p:cBhvr>
                                    </p:animEffect>
                                  </p:childTnLst>
                                </p:cTn>
                              </p:par>
                            </p:childTnLst>
                          </p:cTn>
                        </p:par>
                        <p:par>
                          <p:cTn id="50" fill="hold" nodeType="afterGroup">
                            <p:stCondLst>
                              <p:cond delay="500"/>
                            </p:stCondLst>
                            <p:childTnLst>
                              <p:par>
                                <p:cTn id="51" presetID="22" presetClass="entr" presetSubtype="2" fill="hold" grpId="0" nodeType="afterEffect">
                                  <p:stCondLst>
                                    <p:cond delay="0"/>
                                  </p:stCondLst>
                                  <p:childTnLst>
                                    <p:set>
                                      <p:cBhvr>
                                        <p:cTn id="52" dur="1" fill="hold">
                                          <p:stCondLst>
                                            <p:cond delay="0"/>
                                          </p:stCondLst>
                                        </p:cTn>
                                        <p:tgtEl>
                                          <p:spTgt spid="25"/>
                                        </p:tgtEl>
                                        <p:attrNameLst>
                                          <p:attrName>style.visibility</p:attrName>
                                        </p:attrNameLst>
                                      </p:cBhvr>
                                      <p:to>
                                        <p:strVal val="visible"/>
                                      </p:to>
                                    </p:set>
                                    <p:animEffect transition="in" filter="wipe(right)">
                                      <p:cBhvr>
                                        <p:cTn id="53"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17" grpId="0" animBg="1"/>
      <p:bldP spid="18" grpId="0" animBg="1"/>
      <p:bldP spid="18" grpId="1" animBg="1"/>
      <p:bldP spid="21" grpId="0" animBg="1"/>
      <p:bldP spid="22" grpId="0" animBg="1"/>
      <p:bldP spid="23" grpId="0" animBg="1"/>
      <p:bldP spid="23" grpId="1" animBg="1"/>
      <p:bldP spid="25" grpId="0" animBg="1"/>
      <p:bldP spid="20" grpId="0" animBg="1"/>
      <p:bldP spid="20" grpId="1" animBg="1"/>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normAutofit fontScale="90000"/>
          </a:bodyPr>
          <a:lstStyle/>
          <a:p>
            <a:r>
              <a:rPr lang="en-US" dirty="0"/>
              <a:t>Micro-Marketing Does Cost Too Much</a:t>
            </a:r>
          </a:p>
        </p:txBody>
      </p:sp>
      <p:sp>
        <p:nvSpPr>
          <p:cNvPr id="12" name="Line 3"/>
          <p:cNvSpPr>
            <a:spLocks noChangeShapeType="1"/>
          </p:cNvSpPr>
          <p:nvPr/>
        </p:nvSpPr>
        <p:spPr bwMode="auto">
          <a:xfrm>
            <a:off x="2514600" y="4090988"/>
            <a:ext cx="1371600" cy="1395412"/>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sz="3200"/>
          </a:p>
        </p:txBody>
      </p:sp>
      <p:sp>
        <p:nvSpPr>
          <p:cNvPr id="13" name="AutoShape 4"/>
          <p:cNvSpPr>
            <a:spLocks noChangeArrowheads="1"/>
          </p:cNvSpPr>
          <p:nvPr/>
        </p:nvSpPr>
        <p:spPr bwMode="auto">
          <a:xfrm>
            <a:off x="3886200" y="4852988"/>
            <a:ext cx="2438400" cy="1600200"/>
          </a:xfrm>
          <a:prstGeom prst="roundRect">
            <a:avLst>
              <a:gd name="adj" fmla="val 26944"/>
            </a:avLst>
          </a:prstGeom>
          <a:solidFill>
            <a:srgbClr val="F0AD00"/>
          </a:solidFill>
          <a:ln>
            <a:solidFill>
              <a:srgbClr val="B07E00"/>
            </a:solidFill>
            <a:headEnd/>
            <a:tailEnd/>
          </a:ln>
        </p:spPr>
        <p:style>
          <a:lnRef idx="2">
            <a:schemeClr val="accent6">
              <a:shade val="50000"/>
            </a:schemeClr>
          </a:lnRef>
          <a:fillRef idx="1">
            <a:schemeClr val="accent6"/>
          </a:fillRef>
          <a:effectRef idx="0">
            <a:schemeClr val="accent6"/>
          </a:effectRef>
          <a:fontRef idx="minor">
            <a:schemeClr val="lt1"/>
          </a:fontRef>
        </p:style>
        <p:txBody>
          <a:bodyPr anchor="ctr"/>
          <a:lstStyle/>
          <a:p>
            <a:pPr>
              <a:lnSpc>
                <a:spcPct val="90000"/>
              </a:lnSpc>
            </a:pPr>
            <a:r>
              <a:rPr lang="en-US" altLang="en-US" sz="2000" b="1" dirty="0">
                <a:latin typeface="Arial" pitchFamily="34" charset="0"/>
                <a:cs typeface="Arial" pitchFamily="34" charset="0"/>
              </a:rPr>
              <a:t>Inability of Firms to Identify New Target Markets</a:t>
            </a:r>
          </a:p>
        </p:txBody>
      </p:sp>
      <p:sp>
        <p:nvSpPr>
          <p:cNvPr id="14" name="Line 6"/>
          <p:cNvSpPr>
            <a:spLocks noChangeShapeType="1"/>
          </p:cNvSpPr>
          <p:nvPr/>
        </p:nvSpPr>
        <p:spPr bwMode="auto">
          <a:xfrm>
            <a:off x="2514600" y="3786188"/>
            <a:ext cx="1371600" cy="23812"/>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sz="3200"/>
          </a:p>
        </p:txBody>
      </p:sp>
      <p:sp>
        <p:nvSpPr>
          <p:cNvPr id="15" name="AutoShape 7"/>
          <p:cNvSpPr>
            <a:spLocks noChangeArrowheads="1"/>
          </p:cNvSpPr>
          <p:nvPr/>
        </p:nvSpPr>
        <p:spPr bwMode="auto">
          <a:xfrm>
            <a:off x="3886200" y="3100388"/>
            <a:ext cx="2438400" cy="1600200"/>
          </a:xfrm>
          <a:prstGeom prst="roundRect">
            <a:avLst>
              <a:gd name="adj" fmla="val 26944"/>
            </a:avLst>
          </a:prstGeom>
          <a:solidFill>
            <a:srgbClr val="F0AD00"/>
          </a:solidFill>
          <a:ln>
            <a:solidFill>
              <a:srgbClr val="B07E00"/>
            </a:solidFill>
            <a:headEnd/>
            <a:tailEnd/>
          </a:ln>
        </p:spPr>
        <p:style>
          <a:lnRef idx="2">
            <a:schemeClr val="accent6">
              <a:shade val="50000"/>
            </a:schemeClr>
          </a:lnRef>
          <a:fillRef idx="1">
            <a:schemeClr val="accent6"/>
          </a:fillRef>
          <a:effectRef idx="0">
            <a:schemeClr val="accent6"/>
          </a:effectRef>
          <a:fontRef idx="minor">
            <a:schemeClr val="lt1"/>
          </a:fontRef>
        </p:style>
        <p:txBody>
          <a:bodyPr anchor="ctr"/>
          <a:lstStyle/>
          <a:p>
            <a:pPr>
              <a:lnSpc>
                <a:spcPct val="90000"/>
              </a:lnSpc>
            </a:pPr>
            <a:r>
              <a:rPr lang="en-US" altLang="en-US" sz="2000" b="1" dirty="0">
                <a:latin typeface="Arial" pitchFamily="34" charset="0"/>
                <a:cs typeface="Arial" pitchFamily="34" charset="0"/>
              </a:rPr>
              <a:t>Improper Blending of the 4 Ps</a:t>
            </a:r>
          </a:p>
        </p:txBody>
      </p:sp>
      <p:sp>
        <p:nvSpPr>
          <p:cNvPr id="16" name="Line 10"/>
          <p:cNvSpPr>
            <a:spLocks noChangeShapeType="1"/>
          </p:cNvSpPr>
          <p:nvPr/>
        </p:nvSpPr>
        <p:spPr bwMode="auto">
          <a:xfrm flipV="1">
            <a:off x="2590800" y="2286000"/>
            <a:ext cx="1295400" cy="1042988"/>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sz="3200"/>
          </a:p>
        </p:txBody>
      </p:sp>
      <p:sp>
        <p:nvSpPr>
          <p:cNvPr id="26" name="AutoShape 11"/>
          <p:cNvSpPr>
            <a:spLocks noChangeArrowheads="1"/>
          </p:cNvSpPr>
          <p:nvPr/>
        </p:nvSpPr>
        <p:spPr bwMode="auto">
          <a:xfrm>
            <a:off x="3886200" y="1347788"/>
            <a:ext cx="2438400" cy="1600200"/>
          </a:xfrm>
          <a:prstGeom prst="roundRect">
            <a:avLst>
              <a:gd name="adj" fmla="val 26944"/>
            </a:avLst>
          </a:prstGeom>
          <a:solidFill>
            <a:srgbClr val="F0AD00"/>
          </a:solidFill>
          <a:ln>
            <a:solidFill>
              <a:srgbClr val="B07E00"/>
            </a:solidFill>
            <a:headEnd/>
            <a:tailEnd/>
          </a:ln>
        </p:spPr>
        <p:style>
          <a:lnRef idx="2">
            <a:schemeClr val="accent6">
              <a:shade val="50000"/>
            </a:schemeClr>
          </a:lnRef>
          <a:fillRef idx="1">
            <a:schemeClr val="accent6"/>
          </a:fillRef>
          <a:effectRef idx="0">
            <a:schemeClr val="accent6"/>
          </a:effectRef>
          <a:fontRef idx="minor">
            <a:schemeClr val="lt1"/>
          </a:fontRef>
        </p:style>
        <p:txBody>
          <a:bodyPr anchor="ctr"/>
          <a:lstStyle/>
          <a:p>
            <a:pPr>
              <a:lnSpc>
                <a:spcPct val="85000"/>
              </a:lnSpc>
            </a:pPr>
            <a:r>
              <a:rPr lang="en-US" altLang="en-US" sz="2000" b="1">
                <a:latin typeface="Arial" pitchFamily="34" charset="0"/>
                <a:cs typeface="Arial" pitchFamily="34" charset="0"/>
              </a:rPr>
              <a:t>Lack of Interest in Customers</a:t>
            </a:r>
          </a:p>
        </p:txBody>
      </p:sp>
      <p:sp>
        <p:nvSpPr>
          <p:cNvPr id="30" name="AutoShape 18"/>
          <p:cNvSpPr>
            <a:spLocks noChangeArrowheads="1"/>
          </p:cNvSpPr>
          <p:nvPr/>
        </p:nvSpPr>
        <p:spPr bwMode="auto">
          <a:xfrm>
            <a:off x="1447800" y="2973388"/>
            <a:ext cx="2057400" cy="1600200"/>
          </a:xfrm>
          <a:prstGeom prst="roundRect">
            <a:avLst>
              <a:gd name="adj" fmla="val 26944"/>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lIns="0" rIns="0" anchor="ctr"/>
          <a:lstStyle/>
          <a:p>
            <a:pPr>
              <a:lnSpc>
                <a:spcPct val="90000"/>
              </a:lnSpc>
            </a:pPr>
            <a:r>
              <a:rPr lang="en-US" altLang="en-US" sz="2000" b="1" dirty="0">
                <a:latin typeface="Arial" pitchFamily="34" charset="0"/>
                <a:cs typeface="Arial" pitchFamily="34" charset="0"/>
              </a:rPr>
              <a:t>Sources of Marketing Inefficiency</a:t>
            </a:r>
          </a:p>
        </p:txBody>
      </p:sp>
    </p:spTree>
    <p:custDataLst>
      <p:tags r:id="rId1"/>
    </p:custDataLst>
    <p:extLst>
      <p:ext uri="{BB962C8B-B14F-4D97-AF65-F5344CB8AC3E}">
        <p14:creationId xmlns:p14="http://schemas.microsoft.com/office/powerpoint/2010/main" val="2004234287"/>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wipe(left)">
                                      <p:cBhvr>
                                        <p:cTn id="7" dur="500"/>
                                        <p:tgtEl>
                                          <p:spTgt spid="3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down)">
                                      <p:cBhvr>
                                        <p:cTn id="12" dur="500"/>
                                        <p:tgtEl>
                                          <p:spTgt spid="16"/>
                                        </p:tgtEl>
                                      </p:cBhvr>
                                    </p:animEffect>
                                  </p:childTnLst>
                                </p:cTn>
                              </p:par>
                            </p:childTnLst>
                          </p:cTn>
                        </p:par>
                        <p:par>
                          <p:cTn id="13" fill="hold" nodeType="afterGroup">
                            <p:stCondLst>
                              <p:cond delay="500"/>
                            </p:stCondLst>
                            <p:childTnLst>
                              <p:par>
                                <p:cTn id="14" presetID="22" presetClass="entr" presetSubtype="8" fill="hold" grpId="0" nodeType="afterEffect">
                                  <p:stCondLst>
                                    <p:cond delay="0"/>
                                  </p:stCondLst>
                                  <p:childTnLst>
                                    <p:set>
                                      <p:cBhvr>
                                        <p:cTn id="15" dur="1" fill="hold">
                                          <p:stCondLst>
                                            <p:cond delay="0"/>
                                          </p:stCondLst>
                                        </p:cTn>
                                        <p:tgtEl>
                                          <p:spTgt spid="26"/>
                                        </p:tgtEl>
                                        <p:attrNameLst>
                                          <p:attrName>style.visibility</p:attrName>
                                        </p:attrNameLst>
                                      </p:cBhvr>
                                      <p:to>
                                        <p:strVal val="visible"/>
                                      </p:to>
                                    </p:set>
                                    <p:animEffect transition="in" filter="wipe(left)">
                                      <p:cBhvr>
                                        <p:cTn id="16" dur="500"/>
                                        <p:tgtEl>
                                          <p:spTgt spid="26"/>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5" presetClass="emph" presetSubtype="0" fill="hold" grpId="1" nodeType="clickEffect">
                                  <p:stCondLst>
                                    <p:cond delay="0"/>
                                  </p:stCondLst>
                                  <p:childTnLst>
                                    <p:animClr clrSpc="hsl" dir="cw">
                                      <p:cBhvr override="childStyle">
                                        <p:cTn id="20" dur="500" fill="hold"/>
                                        <p:tgtEl>
                                          <p:spTgt spid="26"/>
                                        </p:tgtEl>
                                        <p:attrNameLst>
                                          <p:attrName>style.color</p:attrName>
                                        </p:attrNameLst>
                                      </p:cBhvr>
                                      <p:by>
                                        <p:hsl h="0" s="-70588" l="0"/>
                                      </p:by>
                                    </p:animClr>
                                    <p:animClr clrSpc="hsl" dir="cw">
                                      <p:cBhvr>
                                        <p:cTn id="21" dur="500" fill="hold"/>
                                        <p:tgtEl>
                                          <p:spTgt spid="26"/>
                                        </p:tgtEl>
                                        <p:attrNameLst>
                                          <p:attrName>fillcolor</p:attrName>
                                        </p:attrNameLst>
                                      </p:cBhvr>
                                      <p:by>
                                        <p:hsl h="0" s="-70588" l="0"/>
                                      </p:by>
                                    </p:animClr>
                                    <p:animClr clrSpc="hsl" dir="cw">
                                      <p:cBhvr>
                                        <p:cTn id="22" dur="500" fill="hold"/>
                                        <p:tgtEl>
                                          <p:spTgt spid="26"/>
                                        </p:tgtEl>
                                        <p:attrNameLst>
                                          <p:attrName>stroke.color</p:attrName>
                                        </p:attrNameLst>
                                      </p:cBhvr>
                                      <p:by>
                                        <p:hsl h="0" s="-70588" l="0"/>
                                      </p:by>
                                    </p:animClr>
                                    <p:set>
                                      <p:cBhvr>
                                        <p:cTn id="23" dur="500" fill="hold"/>
                                        <p:tgtEl>
                                          <p:spTgt spid="26"/>
                                        </p:tgtEl>
                                        <p:attrNameLst>
                                          <p:attrName>fill.type</p:attrName>
                                        </p:attrNameLst>
                                      </p:cBhvr>
                                      <p:to>
                                        <p:strVal val="solid"/>
                                      </p:to>
                                    </p:set>
                                  </p:childTnLst>
                                </p:cTn>
                              </p:par>
                              <p:par>
                                <p:cTn id="24" presetID="22" presetClass="entr" presetSubtype="8" fill="hold" grpId="0" nodeType="with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wipe(left)">
                                      <p:cBhvr>
                                        <p:cTn id="26" dur="500"/>
                                        <p:tgtEl>
                                          <p:spTgt spid="14"/>
                                        </p:tgtEl>
                                      </p:cBhvr>
                                    </p:animEffect>
                                  </p:childTnLst>
                                </p:cTn>
                              </p:par>
                            </p:childTnLst>
                          </p:cTn>
                        </p:par>
                        <p:par>
                          <p:cTn id="27" fill="hold" nodeType="afterGroup">
                            <p:stCondLst>
                              <p:cond delay="500"/>
                            </p:stCondLst>
                            <p:childTnLst>
                              <p:par>
                                <p:cTn id="28" presetID="22" presetClass="entr" presetSubtype="8" fill="hold" grpId="0" nodeType="after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wipe(left)">
                                      <p:cBhvr>
                                        <p:cTn id="30" dur="500"/>
                                        <p:tgtEl>
                                          <p:spTgt spid="15"/>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25" presetClass="emph" presetSubtype="0" fill="hold" grpId="1" nodeType="clickEffect">
                                  <p:stCondLst>
                                    <p:cond delay="0"/>
                                  </p:stCondLst>
                                  <p:childTnLst>
                                    <p:animClr clrSpc="hsl" dir="cw">
                                      <p:cBhvr override="childStyle">
                                        <p:cTn id="34" dur="500" fill="hold"/>
                                        <p:tgtEl>
                                          <p:spTgt spid="15"/>
                                        </p:tgtEl>
                                        <p:attrNameLst>
                                          <p:attrName>style.color</p:attrName>
                                        </p:attrNameLst>
                                      </p:cBhvr>
                                      <p:by>
                                        <p:hsl h="0" s="-70588" l="0"/>
                                      </p:by>
                                    </p:animClr>
                                    <p:animClr clrSpc="hsl" dir="cw">
                                      <p:cBhvr>
                                        <p:cTn id="35" dur="500" fill="hold"/>
                                        <p:tgtEl>
                                          <p:spTgt spid="15"/>
                                        </p:tgtEl>
                                        <p:attrNameLst>
                                          <p:attrName>fillcolor</p:attrName>
                                        </p:attrNameLst>
                                      </p:cBhvr>
                                      <p:by>
                                        <p:hsl h="0" s="-70588" l="0"/>
                                      </p:by>
                                    </p:animClr>
                                    <p:animClr clrSpc="hsl" dir="cw">
                                      <p:cBhvr>
                                        <p:cTn id="36" dur="500" fill="hold"/>
                                        <p:tgtEl>
                                          <p:spTgt spid="15"/>
                                        </p:tgtEl>
                                        <p:attrNameLst>
                                          <p:attrName>stroke.color</p:attrName>
                                        </p:attrNameLst>
                                      </p:cBhvr>
                                      <p:by>
                                        <p:hsl h="0" s="-70588" l="0"/>
                                      </p:by>
                                    </p:animClr>
                                    <p:set>
                                      <p:cBhvr>
                                        <p:cTn id="37" dur="500" fill="hold"/>
                                        <p:tgtEl>
                                          <p:spTgt spid="15"/>
                                        </p:tgtEl>
                                        <p:attrNameLst>
                                          <p:attrName>fill.type</p:attrName>
                                        </p:attrNameLst>
                                      </p:cBhvr>
                                      <p:to>
                                        <p:strVal val="solid"/>
                                      </p:to>
                                    </p:set>
                                  </p:childTnLst>
                                </p:cTn>
                              </p:par>
                              <p:par>
                                <p:cTn id="38" presetID="22" presetClass="entr" presetSubtype="1" fill="hold" grpId="0" nodeType="withEffect">
                                  <p:stCondLst>
                                    <p:cond delay="0"/>
                                  </p:stCondLst>
                                  <p:childTnLst>
                                    <p:set>
                                      <p:cBhvr>
                                        <p:cTn id="39" dur="1" fill="hold">
                                          <p:stCondLst>
                                            <p:cond delay="0"/>
                                          </p:stCondLst>
                                        </p:cTn>
                                        <p:tgtEl>
                                          <p:spTgt spid="12"/>
                                        </p:tgtEl>
                                        <p:attrNameLst>
                                          <p:attrName>style.visibility</p:attrName>
                                        </p:attrNameLst>
                                      </p:cBhvr>
                                      <p:to>
                                        <p:strVal val="visible"/>
                                      </p:to>
                                    </p:set>
                                    <p:animEffect transition="in" filter="wipe(up)">
                                      <p:cBhvr>
                                        <p:cTn id="40" dur="500"/>
                                        <p:tgtEl>
                                          <p:spTgt spid="12"/>
                                        </p:tgtEl>
                                      </p:cBhvr>
                                    </p:animEffect>
                                  </p:childTnLst>
                                </p:cTn>
                              </p:par>
                            </p:childTnLst>
                          </p:cTn>
                        </p:par>
                        <p:par>
                          <p:cTn id="41" fill="hold" nodeType="afterGroup">
                            <p:stCondLst>
                              <p:cond delay="500"/>
                            </p:stCondLst>
                            <p:childTnLst>
                              <p:par>
                                <p:cTn id="42" presetID="22" presetClass="entr" presetSubtype="8" fill="hold" grpId="0" nodeType="afterEffect">
                                  <p:stCondLst>
                                    <p:cond delay="0"/>
                                  </p:stCondLst>
                                  <p:childTnLst>
                                    <p:set>
                                      <p:cBhvr>
                                        <p:cTn id="43" dur="1" fill="hold">
                                          <p:stCondLst>
                                            <p:cond delay="0"/>
                                          </p:stCondLst>
                                        </p:cTn>
                                        <p:tgtEl>
                                          <p:spTgt spid="13"/>
                                        </p:tgtEl>
                                        <p:attrNameLst>
                                          <p:attrName>style.visibility</p:attrName>
                                        </p:attrNameLst>
                                      </p:cBhvr>
                                      <p:to>
                                        <p:strVal val="visible"/>
                                      </p:to>
                                    </p:set>
                                    <p:animEffect transition="in" filter="wipe(left)">
                                      <p:cBhvr>
                                        <p:cTn id="44"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P spid="15" grpId="1" animBg="1"/>
      <p:bldP spid="16" grpId="0" animBg="1"/>
      <p:bldP spid="26" grpId="0" animBg="1"/>
      <p:bldP spid="26" grpId="1" animBg="1"/>
      <p:bldP spid="30"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Micro-marketing does not cost too much </a:t>
            </a:r>
          </a:p>
        </p:txBody>
      </p:sp>
      <p:pic>
        <p:nvPicPr>
          <p:cNvPr id="3" name="Picture 2"/>
          <p:cNvPicPr>
            <a:picLocks noChangeAspect="1"/>
          </p:cNvPicPr>
          <p:nvPr/>
        </p:nvPicPr>
        <p:blipFill>
          <a:blip r:embed="rId3"/>
          <a:stretch>
            <a:fillRect/>
          </a:stretch>
        </p:blipFill>
        <p:spPr>
          <a:xfrm>
            <a:off x="417336" y="3505200"/>
            <a:ext cx="4168081" cy="2725284"/>
          </a:xfrm>
          <a:prstGeom prst="rect">
            <a:avLst/>
          </a:prstGeom>
        </p:spPr>
      </p:pic>
      <p:pic>
        <p:nvPicPr>
          <p:cNvPr id="4" name="Picture 3"/>
          <p:cNvPicPr>
            <a:picLocks noChangeAspect="1"/>
          </p:cNvPicPr>
          <p:nvPr/>
        </p:nvPicPr>
        <p:blipFill>
          <a:blip r:embed="rId4"/>
          <a:stretch>
            <a:fillRect/>
          </a:stretch>
        </p:blipFill>
        <p:spPr>
          <a:xfrm>
            <a:off x="4419600" y="1590961"/>
            <a:ext cx="4217294" cy="2981039"/>
          </a:xfrm>
          <a:prstGeom prst="rect">
            <a:avLst/>
          </a:prstGeom>
        </p:spPr>
      </p:pic>
      <p:sp>
        <p:nvSpPr>
          <p:cNvPr id="5" name="TextBox 4"/>
          <p:cNvSpPr txBox="1"/>
          <p:nvPr/>
        </p:nvSpPr>
        <p:spPr>
          <a:xfrm>
            <a:off x="4724400" y="4831983"/>
            <a:ext cx="3173536" cy="430887"/>
          </a:xfrm>
          <a:prstGeom prst="rect">
            <a:avLst/>
          </a:prstGeom>
          <a:noFill/>
        </p:spPr>
        <p:txBody>
          <a:bodyPr wrap="square" rtlCol="0">
            <a:spAutoFit/>
          </a:bodyPr>
          <a:lstStyle/>
          <a:p>
            <a:r>
              <a:rPr lang="en-US" sz="1100" i="1" dirty="0"/>
              <a:t>Left: Source: Reckitt Benckiser Group plc.; Right: Source: </a:t>
            </a:r>
            <a:r>
              <a:rPr lang="en-US" sz="1100" i="1" dirty="0" err="1"/>
              <a:t>Saridon</a:t>
            </a:r>
            <a:endParaRPr lang="en-US" sz="1100" dirty="0"/>
          </a:p>
        </p:txBody>
      </p:sp>
    </p:spTree>
    <p:extLst>
      <p:ext uri="{BB962C8B-B14F-4D97-AF65-F5344CB8AC3E}">
        <p14:creationId xmlns:p14="http://schemas.microsoft.com/office/powerpoint/2010/main" val="70170848"/>
      </p:ext>
    </p:extLst>
  </p:cSld>
  <p:clrMapOvr>
    <a:masterClrMapping/>
  </p:clrMapOvr>
  <p:transition>
    <p:pull dir="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8288"/>
            <a:ext cx="8229600" cy="1560512"/>
          </a:xfrm>
        </p:spPr>
        <p:txBody>
          <a:bodyPr>
            <a:normAutofit fontScale="90000"/>
          </a:bodyPr>
          <a:lstStyle/>
          <a:p>
            <a:r>
              <a:rPr lang="en-IN" dirty="0"/>
              <a:t>Macro-Marketing Does Not Cost Too Much</a:t>
            </a:r>
            <a:br>
              <a:rPr lang="en-IN" dirty="0"/>
            </a:br>
            <a:endParaRPr lang="en-US" dirty="0"/>
          </a:p>
        </p:txBody>
      </p:sp>
      <p:sp>
        <p:nvSpPr>
          <p:cNvPr id="8" name="Line 3"/>
          <p:cNvSpPr>
            <a:spLocks noChangeShapeType="1"/>
          </p:cNvSpPr>
          <p:nvPr/>
        </p:nvSpPr>
        <p:spPr bwMode="auto">
          <a:xfrm>
            <a:off x="3352800" y="4090988"/>
            <a:ext cx="1371600" cy="1395412"/>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sz="3200"/>
          </a:p>
        </p:txBody>
      </p:sp>
      <p:sp>
        <p:nvSpPr>
          <p:cNvPr id="9" name="AutoShape 4"/>
          <p:cNvSpPr>
            <a:spLocks noChangeArrowheads="1"/>
          </p:cNvSpPr>
          <p:nvPr/>
        </p:nvSpPr>
        <p:spPr bwMode="auto">
          <a:xfrm>
            <a:off x="4724400" y="4852988"/>
            <a:ext cx="2438400" cy="1600200"/>
          </a:xfrm>
          <a:prstGeom prst="roundRect">
            <a:avLst>
              <a:gd name="adj" fmla="val 26944"/>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anchor="ctr"/>
          <a:lstStyle/>
          <a:p>
            <a:pPr>
              <a:lnSpc>
                <a:spcPct val="90000"/>
              </a:lnSpc>
            </a:pPr>
            <a:r>
              <a:rPr lang="en-US" altLang="en-US" sz="2000" b="1" dirty="0">
                <a:latin typeface="Arial" pitchFamily="34" charset="0"/>
                <a:cs typeface="Arial" pitchFamily="34" charset="0"/>
              </a:rPr>
              <a:t>Reduces </a:t>
            </a:r>
            <a:r>
              <a:rPr lang="en-CA" sz="2000" b="1" dirty="0">
                <a:latin typeface="Arial" panose="020B0604020202020204" pitchFamily="34" charset="0"/>
                <a:cs typeface="Arial" panose="020B0604020202020204" pitchFamily="34" charset="0"/>
              </a:rPr>
              <a:t>National Income and </a:t>
            </a:r>
          </a:p>
          <a:p>
            <a:pPr>
              <a:lnSpc>
                <a:spcPct val="90000"/>
              </a:lnSpc>
            </a:pPr>
            <a:r>
              <a:rPr lang="en-CA" sz="2000" b="1" dirty="0">
                <a:latin typeface="Arial" panose="020B0604020202020204" pitchFamily="34" charset="0"/>
                <a:cs typeface="Arial" panose="020B0604020202020204" pitchFamily="34" charset="0"/>
              </a:rPr>
              <a:t>Employment</a:t>
            </a:r>
            <a:endParaRPr lang="en-US" altLang="en-US" sz="2000" b="1" dirty="0">
              <a:latin typeface="Arial" pitchFamily="34" charset="0"/>
              <a:cs typeface="Arial" pitchFamily="34" charset="0"/>
            </a:endParaRPr>
          </a:p>
        </p:txBody>
      </p:sp>
      <p:sp>
        <p:nvSpPr>
          <p:cNvPr id="10" name="Line 6"/>
          <p:cNvSpPr>
            <a:spLocks noChangeShapeType="1"/>
          </p:cNvSpPr>
          <p:nvPr/>
        </p:nvSpPr>
        <p:spPr bwMode="auto">
          <a:xfrm>
            <a:off x="3352800" y="3786188"/>
            <a:ext cx="1371600" cy="23812"/>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sz="3200"/>
          </a:p>
        </p:txBody>
      </p:sp>
      <p:sp>
        <p:nvSpPr>
          <p:cNvPr id="11" name="AutoShape 7"/>
          <p:cNvSpPr>
            <a:spLocks noChangeArrowheads="1"/>
          </p:cNvSpPr>
          <p:nvPr/>
        </p:nvSpPr>
        <p:spPr bwMode="auto">
          <a:xfrm>
            <a:off x="4724400" y="3100388"/>
            <a:ext cx="2438400" cy="1600200"/>
          </a:xfrm>
          <a:prstGeom prst="roundRect">
            <a:avLst>
              <a:gd name="adj" fmla="val 26944"/>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anchor="ctr"/>
          <a:lstStyle/>
          <a:p>
            <a:pPr>
              <a:lnSpc>
                <a:spcPct val="90000"/>
              </a:lnSpc>
            </a:pPr>
            <a:r>
              <a:rPr lang="en-US" altLang="en-US" sz="2000" b="1" dirty="0">
                <a:latin typeface="Arial" pitchFamily="34" charset="0"/>
                <a:cs typeface="Arial" pitchFamily="34" charset="0"/>
              </a:rPr>
              <a:t>Leads to Higher Prices and Restricted Outlook</a:t>
            </a:r>
          </a:p>
        </p:txBody>
      </p:sp>
      <p:sp>
        <p:nvSpPr>
          <p:cNvPr id="12" name="Line 10"/>
          <p:cNvSpPr>
            <a:spLocks noChangeShapeType="1"/>
          </p:cNvSpPr>
          <p:nvPr/>
        </p:nvSpPr>
        <p:spPr bwMode="auto">
          <a:xfrm flipV="1">
            <a:off x="3429000" y="2286000"/>
            <a:ext cx="1295400" cy="1042988"/>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sz="3200"/>
          </a:p>
        </p:txBody>
      </p:sp>
      <p:sp>
        <p:nvSpPr>
          <p:cNvPr id="13" name="AutoShape 11"/>
          <p:cNvSpPr>
            <a:spLocks noChangeArrowheads="1"/>
          </p:cNvSpPr>
          <p:nvPr/>
        </p:nvSpPr>
        <p:spPr bwMode="auto">
          <a:xfrm>
            <a:off x="4724400" y="1347788"/>
            <a:ext cx="2438400" cy="1600200"/>
          </a:xfrm>
          <a:prstGeom prst="roundRect">
            <a:avLst>
              <a:gd name="adj" fmla="val 26944"/>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anchor="ctr"/>
          <a:lstStyle/>
          <a:p>
            <a:pPr>
              <a:lnSpc>
                <a:spcPct val="85000"/>
              </a:lnSpc>
            </a:pPr>
            <a:r>
              <a:rPr lang="en-US" altLang="en-US" sz="2000" b="1" dirty="0">
                <a:latin typeface="Arial" pitchFamily="34" charset="0"/>
                <a:cs typeface="Arial" pitchFamily="34" charset="0"/>
              </a:rPr>
              <a:t>Creates Monopolistic Competition</a:t>
            </a:r>
          </a:p>
        </p:txBody>
      </p:sp>
      <p:sp>
        <p:nvSpPr>
          <p:cNvPr id="14" name="AutoShape 18"/>
          <p:cNvSpPr>
            <a:spLocks noChangeArrowheads="1"/>
          </p:cNvSpPr>
          <p:nvPr/>
        </p:nvSpPr>
        <p:spPr bwMode="auto">
          <a:xfrm>
            <a:off x="1524000" y="2973388"/>
            <a:ext cx="2057400" cy="1600200"/>
          </a:xfrm>
          <a:prstGeom prst="roundRect">
            <a:avLst>
              <a:gd name="adj" fmla="val 26944"/>
            </a:avLst>
          </a:prstGeom>
          <a:solidFill>
            <a:schemeClr val="accent2"/>
          </a:solidFill>
          <a:ln>
            <a:noFill/>
            <a:headEnd/>
            <a:tailEnd/>
          </a:ln>
        </p:spPr>
        <p:style>
          <a:lnRef idx="2">
            <a:schemeClr val="accent6">
              <a:shade val="50000"/>
            </a:schemeClr>
          </a:lnRef>
          <a:fillRef idx="1">
            <a:schemeClr val="accent6"/>
          </a:fillRef>
          <a:effectRef idx="0">
            <a:schemeClr val="accent6"/>
          </a:effectRef>
          <a:fontRef idx="minor">
            <a:schemeClr val="lt1"/>
          </a:fontRef>
        </p:style>
        <p:txBody>
          <a:bodyPr lIns="0" rIns="0" anchor="ctr"/>
          <a:lstStyle/>
          <a:p>
            <a:pPr>
              <a:lnSpc>
                <a:spcPct val="90000"/>
              </a:lnSpc>
            </a:pPr>
            <a:r>
              <a:rPr lang="en-US" altLang="en-US" sz="2000" b="1" dirty="0">
                <a:latin typeface="Arial" pitchFamily="34" charset="0"/>
                <a:cs typeface="Arial" pitchFamily="34" charset="0"/>
              </a:rPr>
              <a:t>Critique of Macro-Marketing</a:t>
            </a:r>
          </a:p>
        </p:txBody>
      </p:sp>
    </p:spTree>
    <p:custDataLst>
      <p:tags r:id="rId1"/>
    </p:custDataLst>
    <p:extLst>
      <p:ext uri="{BB962C8B-B14F-4D97-AF65-F5344CB8AC3E}">
        <p14:creationId xmlns:p14="http://schemas.microsoft.com/office/powerpoint/2010/main" val="296460806"/>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down)">
                                      <p:cBhvr>
                                        <p:cTn id="12" dur="500"/>
                                        <p:tgtEl>
                                          <p:spTgt spid="12"/>
                                        </p:tgtEl>
                                      </p:cBhvr>
                                    </p:animEffect>
                                  </p:childTnLst>
                                </p:cTn>
                              </p:par>
                            </p:childTnLst>
                          </p:cTn>
                        </p:par>
                        <p:par>
                          <p:cTn id="13" fill="hold">
                            <p:stCondLst>
                              <p:cond delay="500"/>
                            </p:stCondLst>
                            <p:childTnLst>
                              <p:par>
                                <p:cTn id="14" presetID="22" presetClass="entr" presetSubtype="8" fill="hold" grpId="0" nodeType="after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wipe(left)">
                                      <p:cBhvr>
                                        <p:cTn id="16" dur="500"/>
                                        <p:tgtEl>
                                          <p:spTgt spid="13"/>
                                        </p:tgtEl>
                                      </p:cBhvr>
                                    </p:animEffect>
                                  </p:childTnLst>
                                </p:cTn>
                              </p:par>
                            </p:childTnLst>
                          </p:cTn>
                        </p:par>
                      </p:childTnLst>
                    </p:cTn>
                  </p:par>
                  <p:par>
                    <p:cTn id="17" fill="hold">
                      <p:stCondLst>
                        <p:cond delay="indefinite"/>
                      </p:stCondLst>
                      <p:childTnLst>
                        <p:par>
                          <p:cTn id="18" fill="hold">
                            <p:stCondLst>
                              <p:cond delay="0"/>
                            </p:stCondLst>
                            <p:childTnLst>
                              <p:par>
                                <p:cTn id="19" presetID="25" presetClass="emph" presetSubtype="0" fill="hold" grpId="1" nodeType="clickEffect">
                                  <p:stCondLst>
                                    <p:cond delay="0"/>
                                  </p:stCondLst>
                                  <p:childTnLst>
                                    <p:animClr clrSpc="hsl" dir="cw">
                                      <p:cBhvr override="childStyle">
                                        <p:cTn id="20" dur="500" fill="hold"/>
                                        <p:tgtEl>
                                          <p:spTgt spid="13"/>
                                        </p:tgtEl>
                                        <p:attrNameLst>
                                          <p:attrName>style.color</p:attrName>
                                        </p:attrNameLst>
                                      </p:cBhvr>
                                      <p:by>
                                        <p:hsl h="0" s="-70588" l="0"/>
                                      </p:by>
                                    </p:animClr>
                                    <p:animClr clrSpc="hsl" dir="cw">
                                      <p:cBhvr>
                                        <p:cTn id="21" dur="500" fill="hold"/>
                                        <p:tgtEl>
                                          <p:spTgt spid="13"/>
                                        </p:tgtEl>
                                        <p:attrNameLst>
                                          <p:attrName>fillcolor</p:attrName>
                                        </p:attrNameLst>
                                      </p:cBhvr>
                                      <p:by>
                                        <p:hsl h="0" s="-70588" l="0"/>
                                      </p:by>
                                    </p:animClr>
                                    <p:animClr clrSpc="hsl" dir="cw">
                                      <p:cBhvr>
                                        <p:cTn id="22" dur="500" fill="hold"/>
                                        <p:tgtEl>
                                          <p:spTgt spid="13"/>
                                        </p:tgtEl>
                                        <p:attrNameLst>
                                          <p:attrName>stroke.color</p:attrName>
                                        </p:attrNameLst>
                                      </p:cBhvr>
                                      <p:by>
                                        <p:hsl h="0" s="-70588" l="0"/>
                                      </p:by>
                                    </p:animClr>
                                    <p:set>
                                      <p:cBhvr>
                                        <p:cTn id="23" dur="500" fill="hold"/>
                                        <p:tgtEl>
                                          <p:spTgt spid="13"/>
                                        </p:tgtEl>
                                        <p:attrNameLst>
                                          <p:attrName>fill.type</p:attrName>
                                        </p:attrNameLst>
                                      </p:cBhvr>
                                      <p:to>
                                        <p:strVal val="solid"/>
                                      </p:to>
                                    </p:set>
                                  </p:childTnLst>
                                </p:cTn>
                              </p:par>
                              <p:par>
                                <p:cTn id="24" presetID="22" presetClass="entr" presetSubtype="8" fill="hold" grpId="0" nodeType="with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wipe(left)">
                                      <p:cBhvr>
                                        <p:cTn id="26" dur="500"/>
                                        <p:tgtEl>
                                          <p:spTgt spid="10"/>
                                        </p:tgtEl>
                                      </p:cBhvr>
                                    </p:animEffect>
                                  </p:childTnLst>
                                </p:cTn>
                              </p:par>
                            </p:childTnLst>
                          </p:cTn>
                        </p:par>
                        <p:par>
                          <p:cTn id="27" fill="hold">
                            <p:stCondLst>
                              <p:cond delay="500"/>
                            </p:stCondLst>
                            <p:childTnLst>
                              <p:par>
                                <p:cTn id="28" presetID="22" presetClass="entr" presetSubtype="8" fill="hold" grpId="0" nodeType="after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wipe(left)">
                                      <p:cBhvr>
                                        <p:cTn id="30" dur="500"/>
                                        <p:tgtEl>
                                          <p:spTgt spid="11"/>
                                        </p:tgtEl>
                                      </p:cBhvr>
                                    </p:animEffect>
                                  </p:childTnLst>
                                </p:cTn>
                              </p:par>
                            </p:childTnLst>
                          </p:cTn>
                        </p:par>
                      </p:childTnLst>
                    </p:cTn>
                  </p:par>
                  <p:par>
                    <p:cTn id="31" fill="hold">
                      <p:stCondLst>
                        <p:cond delay="indefinite"/>
                      </p:stCondLst>
                      <p:childTnLst>
                        <p:par>
                          <p:cTn id="32" fill="hold">
                            <p:stCondLst>
                              <p:cond delay="0"/>
                            </p:stCondLst>
                            <p:childTnLst>
                              <p:par>
                                <p:cTn id="33" presetID="25" presetClass="emph" presetSubtype="0" fill="hold" grpId="1" nodeType="clickEffect">
                                  <p:stCondLst>
                                    <p:cond delay="0"/>
                                  </p:stCondLst>
                                  <p:childTnLst>
                                    <p:animClr clrSpc="hsl" dir="cw">
                                      <p:cBhvr override="childStyle">
                                        <p:cTn id="34" dur="500" fill="hold"/>
                                        <p:tgtEl>
                                          <p:spTgt spid="11"/>
                                        </p:tgtEl>
                                        <p:attrNameLst>
                                          <p:attrName>style.color</p:attrName>
                                        </p:attrNameLst>
                                      </p:cBhvr>
                                      <p:by>
                                        <p:hsl h="0" s="-70588" l="0"/>
                                      </p:by>
                                    </p:animClr>
                                    <p:animClr clrSpc="hsl" dir="cw">
                                      <p:cBhvr>
                                        <p:cTn id="35" dur="500" fill="hold"/>
                                        <p:tgtEl>
                                          <p:spTgt spid="11"/>
                                        </p:tgtEl>
                                        <p:attrNameLst>
                                          <p:attrName>fillcolor</p:attrName>
                                        </p:attrNameLst>
                                      </p:cBhvr>
                                      <p:by>
                                        <p:hsl h="0" s="-70588" l="0"/>
                                      </p:by>
                                    </p:animClr>
                                    <p:animClr clrSpc="hsl" dir="cw">
                                      <p:cBhvr>
                                        <p:cTn id="36" dur="500" fill="hold"/>
                                        <p:tgtEl>
                                          <p:spTgt spid="11"/>
                                        </p:tgtEl>
                                        <p:attrNameLst>
                                          <p:attrName>stroke.color</p:attrName>
                                        </p:attrNameLst>
                                      </p:cBhvr>
                                      <p:by>
                                        <p:hsl h="0" s="-70588" l="0"/>
                                      </p:by>
                                    </p:animClr>
                                    <p:set>
                                      <p:cBhvr>
                                        <p:cTn id="37" dur="500" fill="hold"/>
                                        <p:tgtEl>
                                          <p:spTgt spid="11"/>
                                        </p:tgtEl>
                                        <p:attrNameLst>
                                          <p:attrName>fill.type</p:attrName>
                                        </p:attrNameLst>
                                      </p:cBhvr>
                                      <p:to>
                                        <p:strVal val="solid"/>
                                      </p:to>
                                    </p:set>
                                  </p:childTnLst>
                                </p:cTn>
                              </p:par>
                              <p:par>
                                <p:cTn id="38" presetID="22" presetClass="entr" presetSubtype="1" fill="hold" grpId="0" nodeType="with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wipe(up)">
                                      <p:cBhvr>
                                        <p:cTn id="40" dur="500"/>
                                        <p:tgtEl>
                                          <p:spTgt spid="8"/>
                                        </p:tgtEl>
                                      </p:cBhvr>
                                    </p:animEffect>
                                  </p:childTnLst>
                                </p:cTn>
                              </p:par>
                            </p:childTnLst>
                          </p:cTn>
                        </p:par>
                        <p:par>
                          <p:cTn id="41" fill="hold">
                            <p:stCondLst>
                              <p:cond delay="500"/>
                            </p:stCondLst>
                            <p:childTnLst>
                              <p:par>
                                <p:cTn id="42" presetID="22" presetClass="entr" presetSubtype="8" fill="hold" grpId="0" nodeType="afterEffect">
                                  <p:stCondLst>
                                    <p:cond delay="0"/>
                                  </p:stCondLst>
                                  <p:childTnLst>
                                    <p:set>
                                      <p:cBhvr>
                                        <p:cTn id="43" dur="1" fill="hold">
                                          <p:stCondLst>
                                            <p:cond delay="0"/>
                                          </p:stCondLst>
                                        </p:cTn>
                                        <p:tgtEl>
                                          <p:spTgt spid="9"/>
                                        </p:tgtEl>
                                        <p:attrNameLst>
                                          <p:attrName>style.visibility</p:attrName>
                                        </p:attrNameLst>
                                      </p:cBhvr>
                                      <p:to>
                                        <p:strVal val="visible"/>
                                      </p:to>
                                    </p:set>
                                    <p:animEffect transition="in" filter="wipe(left)">
                                      <p:cBhvr>
                                        <p:cTn id="4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1" grpId="1" animBg="1"/>
      <p:bldP spid="12" grpId="0" animBg="1"/>
      <p:bldP spid="13" grpId="0" animBg="1"/>
      <p:bldP spid="13" grpId="1" animBg="1"/>
      <p:bldP spid="14" grpId="0" animBg="1"/>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 name="Line 11"/>
          <p:cNvSpPr>
            <a:spLocks noChangeShapeType="1"/>
          </p:cNvSpPr>
          <p:nvPr/>
        </p:nvSpPr>
        <p:spPr bwMode="auto">
          <a:xfrm flipH="1">
            <a:off x="2606675" y="3497262"/>
            <a:ext cx="1676400" cy="1219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3" name="Line 15"/>
          <p:cNvSpPr>
            <a:spLocks noChangeShapeType="1"/>
          </p:cNvSpPr>
          <p:nvPr/>
        </p:nvSpPr>
        <p:spPr bwMode="auto">
          <a:xfrm>
            <a:off x="4746625" y="3490912"/>
            <a:ext cx="1577975" cy="126365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4578" name="Rectangle 2"/>
          <p:cNvSpPr>
            <a:spLocks noGrp="1" noChangeArrowheads="1"/>
          </p:cNvSpPr>
          <p:nvPr>
            <p:ph type="title"/>
          </p:nvPr>
        </p:nvSpPr>
        <p:spPr/>
        <p:txBody>
          <a:bodyPr>
            <a:normAutofit fontScale="90000"/>
          </a:bodyPr>
          <a:lstStyle/>
          <a:p>
            <a:r>
              <a:rPr lang="en-US"/>
              <a:t>Other Criticisms of Macro-Marketing</a:t>
            </a:r>
          </a:p>
        </p:txBody>
      </p:sp>
      <p:sp>
        <p:nvSpPr>
          <p:cNvPr id="18" name="AutoShape 4"/>
          <p:cNvSpPr>
            <a:spLocks noChangeArrowheads="1"/>
          </p:cNvSpPr>
          <p:nvPr/>
        </p:nvSpPr>
        <p:spPr bwMode="auto">
          <a:xfrm>
            <a:off x="2286000" y="1890712"/>
            <a:ext cx="4343400" cy="914400"/>
          </a:xfrm>
          <a:prstGeom prst="roundRect">
            <a:avLst>
              <a:gd name="adj" fmla="val 26944"/>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anchor="ctr"/>
          <a:lstStyle/>
          <a:p>
            <a:pPr>
              <a:lnSpc>
                <a:spcPct val="85000"/>
              </a:lnSpc>
            </a:pPr>
            <a:r>
              <a:rPr lang="en-US" altLang="en-US" sz="2400" b="1" dirty="0">
                <a:latin typeface="Arial" pitchFamily="34" charset="0"/>
                <a:cs typeface="Arial" pitchFamily="34" charset="0"/>
              </a:rPr>
              <a:t>Advertising Wastes Resources</a:t>
            </a:r>
          </a:p>
        </p:txBody>
      </p:sp>
      <p:sp>
        <p:nvSpPr>
          <p:cNvPr id="20" name="AutoShape 8"/>
          <p:cNvSpPr>
            <a:spLocks noChangeArrowheads="1"/>
          </p:cNvSpPr>
          <p:nvPr/>
        </p:nvSpPr>
        <p:spPr bwMode="auto">
          <a:xfrm>
            <a:off x="2286000" y="3262312"/>
            <a:ext cx="4343400" cy="914400"/>
          </a:xfrm>
          <a:prstGeom prst="roundRect">
            <a:avLst>
              <a:gd name="adj" fmla="val 26944"/>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anchor="ctr"/>
          <a:lstStyle/>
          <a:p>
            <a:pPr>
              <a:lnSpc>
                <a:spcPct val="85000"/>
              </a:lnSpc>
            </a:pPr>
            <a:r>
              <a:rPr lang="en-US" altLang="en-US" sz="2400" b="1" dirty="0">
                <a:latin typeface="Arial" pitchFamily="34" charset="0"/>
                <a:cs typeface="Arial" pitchFamily="34" charset="0"/>
              </a:rPr>
              <a:t>Consumers Are Too</a:t>
            </a:r>
            <a:br>
              <a:rPr lang="en-US" altLang="en-US" sz="2400" b="1" dirty="0">
                <a:latin typeface="Arial" pitchFamily="34" charset="0"/>
                <a:cs typeface="Arial" pitchFamily="34" charset="0"/>
              </a:rPr>
            </a:br>
            <a:r>
              <a:rPr lang="en-US" altLang="en-US" sz="2400" b="1" dirty="0">
                <a:latin typeface="Arial" pitchFamily="34" charset="0"/>
                <a:cs typeface="Arial" pitchFamily="34" charset="0"/>
              </a:rPr>
              <a:t>Easily Controlled</a:t>
            </a:r>
          </a:p>
        </p:txBody>
      </p:sp>
      <p:sp>
        <p:nvSpPr>
          <p:cNvPr id="22" name="AutoShape 12"/>
          <p:cNvSpPr>
            <a:spLocks noChangeArrowheads="1"/>
          </p:cNvSpPr>
          <p:nvPr/>
        </p:nvSpPr>
        <p:spPr bwMode="auto">
          <a:xfrm>
            <a:off x="1844675" y="4457700"/>
            <a:ext cx="2209800" cy="1219200"/>
          </a:xfrm>
          <a:prstGeom prst="roundRect">
            <a:avLst>
              <a:gd name="adj" fmla="val 26944"/>
            </a:avLst>
          </a:prstGeom>
          <a:solidFill>
            <a:srgbClr val="60B5CC"/>
          </a:solidFill>
          <a:ln>
            <a:solidFill>
              <a:srgbClr val="448495"/>
            </a:solidFill>
            <a:headEnd/>
            <a:tailEnd/>
          </a:ln>
        </p:spPr>
        <p:style>
          <a:lnRef idx="2">
            <a:schemeClr val="accent6">
              <a:shade val="50000"/>
            </a:schemeClr>
          </a:lnRef>
          <a:fillRef idx="1">
            <a:schemeClr val="accent6"/>
          </a:fillRef>
          <a:effectRef idx="0">
            <a:schemeClr val="accent6"/>
          </a:effectRef>
          <a:fontRef idx="minor">
            <a:schemeClr val="lt1"/>
          </a:fontRef>
        </p:style>
        <p:txBody>
          <a:bodyPr anchor="ctr"/>
          <a:lstStyle/>
          <a:p>
            <a:pPr>
              <a:lnSpc>
                <a:spcPct val="85000"/>
              </a:lnSpc>
            </a:pPr>
            <a:r>
              <a:rPr lang="en-US" altLang="en-US" sz="2400" b="1" dirty="0">
                <a:latin typeface="Arial" pitchFamily="34" charset="0"/>
                <a:cs typeface="Arial" pitchFamily="34" charset="0"/>
              </a:rPr>
              <a:t>Consumers Are Not Puppets</a:t>
            </a:r>
          </a:p>
        </p:txBody>
      </p:sp>
      <p:sp>
        <p:nvSpPr>
          <p:cNvPr id="24" name="AutoShape 16"/>
          <p:cNvSpPr>
            <a:spLocks noChangeArrowheads="1"/>
          </p:cNvSpPr>
          <p:nvPr/>
        </p:nvSpPr>
        <p:spPr bwMode="auto">
          <a:xfrm>
            <a:off x="4876800" y="4495800"/>
            <a:ext cx="2209800" cy="1219200"/>
          </a:xfrm>
          <a:prstGeom prst="roundRect">
            <a:avLst>
              <a:gd name="adj" fmla="val 26944"/>
            </a:avLst>
          </a:prstGeom>
          <a:solidFill>
            <a:srgbClr val="60B5CC"/>
          </a:solidFill>
          <a:ln>
            <a:solidFill>
              <a:srgbClr val="448495"/>
            </a:solidFill>
            <a:headEnd/>
            <a:tailEnd/>
          </a:ln>
        </p:spPr>
        <p:style>
          <a:lnRef idx="2">
            <a:schemeClr val="accent6">
              <a:shade val="50000"/>
            </a:schemeClr>
          </a:lnRef>
          <a:fillRef idx="1">
            <a:schemeClr val="accent6"/>
          </a:fillRef>
          <a:effectRef idx="0">
            <a:schemeClr val="accent6"/>
          </a:effectRef>
          <a:fontRef idx="minor">
            <a:schemeClr val="lt1"/>
          </a:fontRef>
        </p:style>
        <p:txBody>
          <a:bodyPr anchor="ctr"/>
          <a:lstStyle/>
          <a:p>
            <a:pPr>
              <a:lnSpc>
                <a:spcPct val="85000"/>
              </a:lnSpc>
            </a:pPr>
            <a:r>
              <a:rPr lang="en-US" altLang="en-US" sz="2400" b="1">
                <a:latin typeface="Arial" pitchFamily="34" charset="0"/>
                <a:cs typeface="Arial" pitchFamily="34" charset="0"/>
              </a:rPr>
              <a:t>Needs and Wants Change</a:t>
            </a:r>
          </a:p>
        </p:txBody>
      </p:sp>
    </p:spTree>
    <p:custDataLst>
      <p:tags r:id="rId1"/>
    </p:custDataLst>
    <p:extLst>
      <p:ext uri="{BB962C8B-B14F-4D97-AF65-F5344CB8AC3E}">
        <p14:creationId xmlns:p14="http://schemas.microsoft.com/office/powerpoint/2010/main" val="1486875388"/>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left)">
                                      <p:cBhvr>
                                        <p:cTn id="7" dur="500"/>
                                        <p:tgtEl>
                                          <p:spTgt spid="1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5" presetClass="emph" presetSubtype="0" fill="hold" grpId="1" nodeType="clickEffect">
                                  <p:stCondLst>
                                    <p:cond delay="0"/>
                                  </p:stCondLst>
                                  <p:childTnLst>
                                    <p:animClr clrSpc="hsl" dir="cw">
                                      <p:cBhvr override="childStyle">
                                        <p:cTn id="11" dur="500" fill="hold"/>
                                        <p:tgtEl>
                                          <p:spTgt spid="18"/>
                                        </p:tgtEl>
                                        <p:attrNameLst>
                                          <p:attrName>style.color</p:attrName>
                                        </p:attrNameLst>
                                      </p:cBhvr>
                                      <p:by>
                                        <p:hsl h="0" s="-70588" l="0"/>
                                      </p:by>
                                    </p:animClr>
                                    <p:animClr clrSpc="hsl" dir="cw">
                                      <p:cBhvr>
                                        <p:cTn id="12" dur="500" fill="hold"/>
                                        <p:tgtEl>
                                          <p:spTgt spid="18"/>
                                        </p:tgtEl>
                                        <p:attrNameLst>
                                          <p:attrName>fillcolor</p:attrName>
                                        </p:attrNameLst>
                                      </p:cBhvr>
                                      <p:by>
                                        <p:hsl h="0" s="-70588" l="0"/>
                                      </p:by>
                                    </p:animClr>
                                    <p:animClr clrSpc="hsl" dir="cw">
                                      <p:cBhvr>
                                        <p:cTn id="13" dur="500" fill="hold"/>
                                        <p:tgtEl>
                                          <p:spTgt spid="18"/>
                                        </p:tgtEl>
                                        <p:attrNameLst>
                                          <p:attrName>stroke.color</p:attrName>
                                        </p:attrNameLst>
                                      </p:cBhvr>
                                      <p:by>
                                        <p:hsl h="0" s="-70588" l="0"/>
                                      </p:by>
                                    </p:animClr>
                                    <p:set>
                                      <p:cBhvr>
                                        <p:cTn id="14" dur="500" fill="hold"/>
                                        <p:tgtEl>
                                          <p:spTgt spid="18"/>
                                        </p:tgtEl>
                                        <p:attrNameLst>
                                          <p:attrName>fill.type</p:attrName>
                                        </p:attrNameLst>
                                      </p:cBhvr>
                                      <p:to>
                                        <p:strVal val="solid"/>
                                      </p:to>
                                    </p:set>
                                  </p:childTnLst>
                                </p:cTn>
                              </p:par>
                            </p:childTnLst>
                          </p:cTn>
                        </p:par>
                        <p:par>
                          <p:cTn id="15" fill="hold" nodeType="afterGroup">
                            <p:stCondLst>
                              <p:cond delay="500"/>
                            </p:stCondLst>
                            <p:childTnLst>
                              <p:par>
                                <p:cTn id="16" presetID="22" presetClass="entr" presetSubtype="8" fill="hold" grpId="0" nodeType="afterEffect">
                                  <p:stCondLst>
                                    <p:cond delay="0"/>
                                  </p:stCondLst>
                                  <p:childTnLst>
                                    <p:set>
                                      <p:cBhvr>
                                        <p:cTn id="17" dur="1" fill="hold">
                                          <p:stCondLst>
                                            <p:cond delay="0"/>
                                          </p:stCondLst>
                                        </p:cTn>
                                        <p:tgtEl>
                                          <p:spTgt spid="20"/>
                                        </p:tgtEl>
                                        <p:attrNameLst>
                                          <p:attrName>style.visibility</p:attrName>
                                        </p:attrNameLst>
                                      </p:cBhvr>
                                      <p:to>
                                        <p:strVal val="visible"/>
                                      </p:to>
                                    </p:set>
                                    <p:animEffect transition="in" filter="wipe(left)">
                                      <p:cBhvr>
                                        <p:cTn id="18" dur="500"/>
                                        <p:tgtEl>
                                          <p:spTgt spid="20"/>
                                        </p:tgtEl>
                                      </p:cBhvr>
                                    </p:animEffect>
                                  </p:childTnLst>
                                </p:cTn>
                              </p:par>
                            </p:childTnLst>
                          </p:cTn>
                        </p:par>
                        <p:par>
                          <p:cTn id="19" fill="hold">
                            <p:stCondLst>
                              <p:cond delay="1000"/>
                            </p:stCondLst>
                            <p:childTnLst>
                              <p:par>
                                <p:cTn id="20" presetID="22" presetClass="entr" presetSubtype="1" fill="hold" grpId="0" nodeType="after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wipe(up)">
                                      <p:cBhvr>
                                        <p:cTn id="22" dur="500"/>
                                        <p:tgtEl>
                                          <p:spTgt spid="21"/>
                                        </p:tgtEl>
                                      </p:cBhvr>
                                    </p:animEffect>
                                  </p:childTnLst>
                                </p:cTn>
                              </p:par>
                            </p:childTnLst>
                          </p:cTn>
                        </p:par>
                        <p:par>
                          <p:cTn id="23" fill="hold" nodeType="afterGroup">
                            <p:stCondLst>
                              <p:cond delay="1500"/>
                            </p:stCondLst>
                            <p:childTnLst>
                              <p:par>
                                <p:cTn id="24" presetID="22" presetClass="entr" presetSubtype="1" fill="hold" grpId="0" nodeType="afterEffect">
                                  <p:stCondLst>
                                    <p:cond delay="0"/>
                                  </p:stCondLst>
                                  <p:childTnLst>
                                    <p:set>
                                      <p:cBhvr>
                                        <p:cTn id="25" dur="1" fill="hold">
                                          <p:stCondLst>
                                            <p:cond delay="0"/>
                                          </p:stCondLst>
                                        </p:cTn>
                                        <p:tgtEl>
                                          <p:spTgt spid="22"/>
                                        </p:tgtEl>
                                        <p:attrNameLst>
                                          <p:attrName>style.visibility</p:attrName>
                                        </p:attrNameLst>
                                      </p:cBhvr>
                                      <p:to>
                                        <p:strVal val="visible"/>
                                      </p:to>
                                    </p:set>
                                    <p:animEffect transition="in" filter="wipe(up)">
                                      <p:cBhvr>
                                        <p:cTn id="26" dur="500"/>
                                        <p:tgtEl>
                                          <p:spTgt spid="22"/>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25" presetClass="emph" presetSubtype="0" fill="hold" grpId="1" nodeType="clickEffect">
                                  <p:stCondLst>
                                    <p:cond delay="0"/>
                                  </p:stCondLst>
                                  <p:childTnLst>
                                    <p:animClr clrSpc="hsl" dir="cw">
                                      <p:cBhvr override="childStyle">
                                        <p:cTn id="30" dur="500" fill="hold"/>
                                        <p:tgtEl>
                                          <p:spTgt spid="22"/>
                                        </p:tgtEl>
                                        <p:attrNameLst>
                                          <p:attrName>style.color</p:attrName>
                                        </p:attrNameLst>
                                      </p:cBhvr>
                                      <p:by>
                                        <p:hsl h="0" s="-70588" l="0"/>
                                      </p:by>
                                    </p:animClr>
                                    <p:animClr clrSpc="hsl" dir="cw">
                                      <p:cBhvr>
                                        <p:cTn id="31" dur="500" fill="hold"/>
                                        <p:tgtEl>
                                          <p:spTgt spid="22"/>
                                        </p:tgtEl>
                                        <p:attrNameLst>
                                          <p:attrName>fillcolor</p:attrName>
                                        </p:attrNameLst>
                                      </p:cBhvr>
                                      <p:by>
                                        <p:hsl h="0" s="-70588" l="0"/>
                                      </p:by>
                                    </p:animClr>
                                    <p:animClr clrSpc="hsl" dir="cw">
                                      <p:cBhvr>
                                        <p:cTn id="32" dur="500" fill="hold"/>
                                        <p:tgtEl>
                                          <p:spTgt spid="22"/>
                                        </p:tgtEl>
                                        <p:attrNameLst>
                                          <p:attrName>stroke.color</p:attrName>
                                        </p:attrNameLst>
                                      </p:cBhvr>
                                      <p:by>
                                        <p:hsl h="0" s="-70588" l="0"/>
                                      </p:by>
                                    </p:animClr>
                                    <p:set>
                                      <p:cBhvr>
                                        <p:cTn id="33" dur="500" fill="hold"/>
                                        <p:tgtEl>
                                          <p:spTgt spid="22"/>
                                        </p:tgtEl>
                                        <p:attrNameLst>
                                          <p:attrName>fill.type</p:attrName>
                                        </p:attrNameLst>
                                      </p:cBhvr>
                                      <p:to>
                                        <p:strVal val="solid"/>
                                      </p:to>
                                    </p:set>
                                  </p:childTnLst>
                                </p:cTn>
                              </p:par>
                              <p:par>
                                <p:cTn id="34" presetID="22" presetClass="entr" presetSubtype="1" fill="hold" grpId="0" nodeType="withEffect">
                                  <p:stCondLst>
                                    <p:cond delay="0"/>
                                  </p:stCondLst>
                                  <p:childTnLst>
                                    <p:set>
                                      <p:cBhvr>
                                        <p:cTn id="35" dur="1" fill="hold">
                                          <p:stCondLst>
                                            <p:cond delay="0"/>
                                          </p:stCondLst>
                                        </p:cTn>
                                        <p:tgtEl>
                                          <p:spTgt spid="23"/>
                                        </p:tgtEl>
                                        <p:attrNameLst>
                                          <p:attrName>style.visibility</p:attrName>
                                        </p:attrNameLst>
                                      </p:cBhvr>
                                      <p:to>
                                        <p:strVal val="visible"/>
                                      </p:to>
                                    </p:set>
                                    <p:animEffect transition="in" filter="wipe(up)">
                                      <p:cBhvr>
                                        <p:cTn id="36" dur="500"/>
                                        <p:tgtEl>
                                          <p:spTgt spid="23"/>
                                        </p:tgtEl>
                                      </p:cBhvr>
                                    </p:animEffect>
                                  </p:childTnLst>
                                </p:cTn>
                              </p:par>
                            </p:childTnLst>
                          </p:cTn>
                        </p:par>
                        <p:par>
                          <p:cTn id="37" fill="hold" nodeType="afterGroup">
                            <p:stCondLst>
                              <p:cond delay="500"/>
                            </p:stCondLst>
                            <p:childTnLst>
                              <p:par>
                                <p:cTn id="38" presetID="22" presetClass="entr" presetSubtype="1" fill="hold" grpId="0" nodeType="afterEffect">
                                  <p:stCondLst>
                                    <p:cond delay="0"/>
                                  </p:stCondLst>
                                  <p:childTnLst>
                                    <p:set>
                                      <p:cBhvr>
                                        <p:cTn id="39" dur="1" fill="hold">
                                          <p:stCondLst>
                                            <p:cond delay="0"/>
                                          </p:stCondLst>
                                        </p:cTn>
                                        <p:tgtEl>
                                          <p:spTgt spid="24"/>
                                        </p:tgtEl>
                                        <p:attrNameLst>
                                          <p:attrName>style.visibility</p:attrName>
                                        </p:attrNameLst>
                                      </p:cBhvr>
                                      <p:to>
                                        <p:strVal val="visible"/>
                                      </p:to>
                                    </p:set>
                                    <p:animEffect transition="in" filter="wipe(up)">
                                      <p:cBhvr>
                                        <p:cTn id="40"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3" grpId="0" animBg="1"/>
      <p:bldP spid="18" grpId="0" animBg="1"/>
      <p:bldP spid="18" grpId="1" animBg="1"/>
      <p:bldP spid="20" grpId="0" animBg="1"/>
      <p:bldP spid="22" grpId="0" animBg="1"/>
      <p:bldP spid="22" grpId="1" animBg="1"/>
      <p:bldP spid="24" grpId="0" animBg="1"/>
    </p:bld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626" name="Title 12"/>
          <p:cNvSpPr>
            <a:spLocks noGrp="1"/>
          </p:cNvSpPr>
          <p:nvPr>
            <p:ph type="title"/>
          </p:nvPr>
        </p:nvSpPr>
        <p:spPr/>
        <p:txBody>
          <a:bodyPr>
            <a:normAutofit fontScale="90000"/>
          </a:bodyPr>
          <a:lstStyle/>
          <a:p>
            <a:r>
              <a:rPr lang="en-US"/>
              <a:t>Does Marketing Make People Materialistic?</a:t>
            </a:r>
          </a:p>
        </p:txBody>
      </p:sp>
      <p:sp>
        <p:nvSpPr>
          <p:cNvPr id="26635" name="AutoShape 3"/>
          <p:cNvSpPr>
            <a:spLocks noChangeArrowheads="1"/>
          </p:cNvSpPr>
          <p:nvPr/>
        </p:nvSpPr>
        <p:spPr bwMode="auto">
          <a:xfrm>
            <a:off x="736600" y="4267200"/>
            <a:ext cx="2362200" cy="1295400"/>
          </a:xfrm>
          <a:prstGeom prst="roundRect">
            <a:avLst>
              <a:gd name="adj" fmla="val 23829"/>
            </a:avLst>
          </a:prstGeom>
          <a:ln>
            <a:noFill/>
            <a:headEnd/>
            <a:tailEnd/>
          </a:ln>
        </p:spPr>
        <p:style>
          <a:lnRef idx="2">
            <a:schemeClr val="accent4">
              <a:shade val="50000"/>
            </a:schemeClr>
          </a:lnRef>
          <a:fillRef idx="1">
            <a:schemeClr val="accent4"/>
          </a:fillRef>
          <a:effectRef idx="0">
            <a:schemeClr val="accent4"/>
          </a:effectRef>
          <a:fontRef idx="minor">
            <a:schemeClr val="lt1"/>
          </a:fontRef>
        </p:style>
        <p:txBody>
          <a:bodyPr anchor="ctr"/>
          <a:lstStyle/>
          <a:p>
            <a:pPr>
              <a:lnSpc>
                <a:spcPct val="85000"/>
              </a:lnSpc>
            </a:pPr>
            <a:r>
              <a:rPr lang="en-US" altLang="en-US" sz="2800" b="1">
                <a:latin typeface="Arial" pitchFamily="34" charset="0"/>
                <a:cs typeface="Arial" pitchFamily="34" charset="0"/>
              </a:rPr>
              <a:t>Create</a:t>
            </a:r>
            <a:br>
              <a:rPr lang="en-US" altLang="en-US" sz="2800" b="1">
                <a:latin typeface="Arial" pitchFamily="34" charset="0"/>
                <a:cs typeface="Arial" pitchFamily="34" charset="0"/>
              </a:rPr>
            </a:br>
            <a:r>
              <a:rPr lang="en-US" altLang="en-US" sz="2800" b="1">
                <a:latin typeface="Arial" pitchFamily="34" charset="0"/>
                <a:cs typeface="Arial" pitchFamily="34" charset="0"/>
              </a:rPr>
              <a:t>Values?</a:t>
            </a:r>
          </a:p>
        </p:txBody>
      </p:sp>
      <p:sp>
        <p:nvSpPr>
          <p:cNvPr id="26636" name="Line 4"/>
          <p:cNvSpPr>
            <a:spLocks noChangeShapeType="1"/>
          </p:cNvSpPr>
          <p:nvPr/>
        </p:nvSpPr>
        <p:spPr bwMode="auto">
          <a:xfrm flipH="1">
            <a:off x="1803400" y="2819400"/>
            <a:ext cx="2133600" cy="1447800"/>
          </a:xfrm>
          <a:prstGeom prst="line">
            <a:avLst/>
          </a:prstGeom>
          <a:ln>
            <a:solidFill>
              <a:schemeClr val="tx1"/>
            </a:solidFill>
            <a:headEnd/>
            <a:tailEnd/>
          </a:ln>
          <a:extLst/>
        </p:spPr>
        <p:style>
          <a:lnRef idx="2">
            <a:schemeClr val="accent4">
              <a:shade val="50000"/>
            </a:schemeClr>
          </a:lnRef>
          <a:fillRef idx="1">
            <a:schemeClr val="accent4"/>
          </a:fillRef>
          <a:effectRef idx="0">
            <a:schemeClr val="accent4"/>
          </a:effectRef>
          <a:fontRef idx="minor">
            <a:schemeClr val="lt1"/>
          </a:fontRef>
        </p:style>
        <p:txBody>
          <a:bodyPr/>
          <a:lstStyle/>
          <a:p>
            <a:endParaRPr lang="en-US" b="1">
              <a:latin typeface="Arial" pitchFamily="34" charset="0"/>
              <a:cs typeface="Arial" pitchFamily="34" charset="0"/>
            </a:endParaRPr>
          </a:p>
        </p:txBody>
      </p:sp>
      <p:sp>
        <p:nvSpPr>
          <p:cNvPr id="26" name="AutoShape 6"/>
          <p:cNvSpPr>
            <a:spLocks noChangeArrowheads="1"/>
          </p:cNvSpPr>
          <p:nvPr/>
        </p:nvSpPr>
        <p:spPr bwMode="auto">
          <a:xfrm>
            <a:off x="2336800" y="1905000"/>
            <a:ext cx="4343400" cy="914400"/>
          </a:xfrm>
          <a:prstGeom prst="roundRect">
            <a:avLst>
              <a:gd name="adj" fmla="val 36981"/>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anchor="ctr"/>
          <a:lstStyle/>
          <a:p>
            <a:pPr>
              <a:lnSpc>
                <a:spcPct val="85000"/>
              </a:lnSpc>
            </a:pPr>
            <a:r>
              <a:rPr lang="en-US" altLang="en-US" sz="2800" b="1">
                <a:latin typeface="Arial" pitchFamily="34" charset="0"/>
                <a:cs typeface="Arial" pitchFamily="34" charset="0"/>
              </a:rPr>
              <a:t>Does Marketing:</a:t>
            </a:r>
          </a:p>
        </p:txBody>
      </p:sp>
      <p:sp>
        <p:nvSpPr>
          <p:cNvPr id="27" name="Oval 7"/>
          <p:cNvSpPr>
            <a:spLocks noChangeArrowheads="1"/>
          </p:cNvSpPr>
          <p:nvPr/>
        </p:nvSpPr>
        <p:spPr bwMode="auto">
          <a:xfrm>
            <a:off x="4267200" y="4572000"/>
            <a:ext cx="812800" cy="838200"/>
          </a:xfrm>
          <a:prstGeom prst="ellipse">
            <a:avLst/>
          </a:prstGeom>
          <a:solidFill>
            <a:srgbClr val="60B5CC"/>
          </a:solidFill>
          <a:ln>
            <a:solidFill>
              <a:srgbClr val="448495"/>
            </a:solidFill>
            <a:headEnd/>
            <a:tailEnd/>
          </a:ln>
        </p:spPr>
        <p:style>
          <a:lnRef idx="2">
            <a:schemeClr val="accent2">
              <a:shade val="50000"/>
            </a:schemeClr>
          </a:lnRef>
          <a:fillRef idx="1">
            <a:schemeClr val="accent2"/>
          </a:fillRef>
          <a:effectRef idx="0">
            <a:schemeClr val="accent2"/>
          </a:effectRef>
          <a:fontRef idx="minor">
            <a:schemeClr val="lt1"/>
          </a:fontRef>
        </p:style>
        <p:txBody>
          <a:bodyPr wrap="none" anchor="ctr"/>
          <a:lstStyle/>
          <a:p>
            <a:pPr>
              <a:defRPr/>
            </a:pPr>
            <a:r>
              <a:rPr lang="en-US" sz="2800" b="1" dirty="0">
                <a:latin typeface="Arial" pitchFamily="34" charset="0"/>
                <a:cs typeface="Arial" pitchFamily="34" charset="0"/>
              </a:rPr>
              <a:t>OR</a:t>
            </a:r>
          </a:p>
        </p:txBody>
      </p:sp>
      <p:sp>
        <p:nvSpPr>
          <p:cNvPr id="26633" name="AutoShape 9"/>
          <p:cNvSpPr>
            <a:spLocks noChangeArrowheads="1"/>
          </p:cNvSpPr>
          <p:nvPr/>
        </p:nvSpPr>
        <p:spPr bwMode="auto">
          <a:xfrm>
            <a:off x="6070600" y="4267200"/>
            <a:ext cx="2362200" cy="1295400"/>
          </a:xfrm>
          <a:prstGeom prst="roundRect">
            <a:avLst>
              <a:gd name="adj" fmla="val 23829"/>
            </a:avLst>
          </a:prstGeom>
          <a:ln>
            <a:noFill/>
            <a:headEnd/>
            <a:tailEnd/>
          </a:ln>
        </p:spPr>
        <p:style>
          <a:lnRef idx="2">
            <a:schemeClr val="accent4">
              <a:shade val="50000"/>
            </a:schemeClr>
          </a:lnRef>
          <a:fillRef idx="1">
            <a:schemeClr val="accent4"/>
          </a:fillRef>
          <a:effectRef idx="0">
            <a:schemeClr val="accent4"/>
          </a:effectRef>
          <a:fontRef idx="minor">
            <a:schemeClr val="lt1"/>
          </a:fontRef>
        </p:style>
        <p:txBody>
          <a:bodyPr anchor="ctr"/>
          <a:lstStyle/>
          <a:p>
            <a:pPr>
              <a:lnSpc>
                <a:spcPct val="85000"/>
              </a:lnSpc>
            </a:pPr>
            <a:r>
              <a:rPr lang="en-US" altLang="en-US" sz="2800" b="1">
                <a:latin typeface="Arial" pitchFamily="34" charset="0"/>
                <a:cs typeface="Arial" pitchFamily="34" charset="0"/>
              </a:rPr>
              <a:t>Appeal to Existing Values?</a:t>
            </a:r>
          </a:p>
        </p:txBody>
      </p:sp>
      <p:sp>
        <p:nvSpPr>
          <p:cNvPr id="26634" name="Line 10"/>
          <p:cNvSpPr>
            <a:spLocks noChangeShapeType="1"/>
          </p:cNvSpPr>
          <p:nvPr/>
        </p:nvSpPr>
        <p:spPr bwMode="auto">
          <a:xfrm>
            <a:off x="5003800" y="2819400"/>
            <a:ext cx="2286000" cy="1447800"/>
          </a:xfrm>
          <a:prstGeom prst="line">
            <a:avLst/>
          </a:prstGeom>
          <a:ln>
            <a:solidFill>
              <a:schemeClr val="tx1"/>
            </a:solidFill>
            <a:headEnd/>
            <a:tailEnd/>
          </a:ln>
          <a:extLst/>
        </p:spPr>
        <p:style>
          <a:lnRef idx="2">
            <a:schemeClr val="accent4">
              <a:shade val="50000"/>
            </a:schemeClr>
          </a:lnRef>
          <a:fillRef idx="1">
            <a:schemeClr val="accent4"/>
          </a:fillRef>
          <a:effectRef idx="0">
            <a:schemeClr val="accent4"/>
          </a:effectRef>
          <a:fontRef idx="minor">
            <a:schemeClr val="lt1"/>
          </a:fontRef>
        </p:style>
        <p:txBody>
          <a:bodyPr/>
          <a:lstStyle/>
          <a:p>
            <a:endParaRPr lang="en-US" b="1">
              <a:latin typeface="Arial" pitchFamily="34" charset="0"/>
              <a:cs typeface="Arial" pitchFamily="34" charset="0"/>
            </a:endParaRPr>
          </a:p>
        </p:txBody>
      </p:sp>
    </p:spTree>
    <p:custDataLst>
      <p:tags r:id="rId1"/>
    </p:custDataLst>
    <p:extLst>
      <p:ext uri="{BB962C8B-B14F-4D97-AF65-F5344CB8AC3E}">
        <p14:creationId xmlns:p14="http://schemas.microsoft.com/office/powerpoint/2010/main" val="1679401159"/>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up)">
                                      <p:cBhvr>
                                        <p:cTn id="7" dur="500"/>
                                        <p:tgtEl>
                                          <p:spTgt spid="2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26636"/>
                                        </p:tgtEl>
                                        <p:attrNameLst>
                                          <p:attrName>style.visibility</p:attrName>
                                        </p:attrNameLst>
                                      </p:cBhvr>
                                      <p:to>
                                        <p:strVal val="visible"/>
                                      </p:to>
                                    </p:set>
                                    <p:animEffect transition="in" filter="wipe(up)">
                                      <p:cBhvr>
                                        <p:cTn id="12" dur="500"/>
                                        <p:tgtEl>
                                          <p:spTgt spid="26636"/>
                                        </p:tgtEl>
                                      </p:cBhvr>
                                    </p:animEffect>
                                  </p:childTnLst>
                                </p:cTn>
                              </p:par>
                            </p:childTnLst>
                          </p:cTn>
                        </p:par>
                        <p:par>
                          <p:cTn id="13" fill="hold">
                            <p:stCondLst>
                              <p:cond delay="500"/>
                            </p:stCondLst>
                            <p:childTnLst>
                              <p:par>
                                <p:cTn id="14" presetID="22" presetClass="entr" presetSubtype="1" fill="hold" grpId="0" nodeType="afterEffect">
                                  <p:stCondLst>
                                    <p:cond delay="0"/>
                                  </p:stCondLst>
                                  <p:childTnLst>
                                    <p:set>
                                      <p:cBhvr>
                                        <p:cTn id="15" dur="1" fill="hold">
                                          <p:stCondLst>
                                            <p:cond delay="0"/>
                                          </p:stCondLst>
                                        </p:cTn>
                                        <p:tgtEl>
                                          <p:spTgt spid="26635"/>
                                        </p:tgtEl>
                                        <p:attrNameLst>
                                          <p:attrName>style.visibility</p:attrName>
                                        </p:attrNameLst>
                                      </p:cBhvr>
                                      <p:to>
                                        <p:strVal val="visible"/>
                                      </p:to>
                                    </p:set>
                                    <p:animEffect transition="in" filter="wipe(up)">
                                      <p:cBhvr>
                                        <p:cTn id="16" dur="500"/>
                                        <p:tgtEl>
                                          <p:spTgt spid="26635"/>
                                        </p:tgtEl>
                                      </p:cBhvr>
                                    </p:animEffect>
                                  </p:childTnLst>
                                </p:cTn>
                              </p:par>
                            </p:childTnLst>
                          </p:cTn>
                        </p:par>
                        <p:par>
                          <p:cTn id="17" fill="hold">
                            <p:stCondLst>
                              <p:cond delay="1000"/>
                            </p:stCondLst>
                            <p:childTnLst>
                              <p:par>
                                <p:cTn id="18" presetID="22" presetClass="entr" presetSubtype="8" fill="hold" grpId="0" nodeType="afterEffect">
                                  <p:stCondLst>
                                    <p:cond delay="0"/>
                                  </p:stCondLst>
                                  <p:childTnLst>
                                    <p:set>
                                      <p:cBhvr>
                                        <p:cTn id="19" dur="1" fill="hold">
                                          <p:stCondLst>
                                            <p:cond delay="0"/>
                                          </p:stCondLst>
                                        </p:cTn>
                                        <p:tgtEl>
                                          <p:spTgt spid="27"/>
                                        </p:tgtEl>
                                        <p:attrNameLst>
                                          <p:attrName>style.visibility</p:attrName>
                                        </p:attrNameLst>
                                      </p:cBhvr>
                                      <p:to>
                                        <p:strVal val="visible"/>
                                      </p:to>
                                    </p:set>
                                    <p:animEffect transition="in" filter="wipe(left)">
                                      <p:cBhvr>
                                        <p:cTn id="20" dur="500"/>
                                        <p:tgtEl>
                                          <p:spTgt spid="27"/>
                                        </p:tgtEl>
                                      </p:cBhvr>
                                    </p:animEffect>
                                  </p:childTnLst>
                                </p:cTn>
                              </p:par>
                              <p:par>
                                <p:cTn id="21" presetID="22" presetClass="entr" presetSubtype="1" fill="hold" grpId="0" nodeType="withEffect">
                                  <p:stCondLst>
                                    <p:cond delay="0"/>
                                  </p:stCondLst>
                                  <p:childTnLst>
                                    <p:set>
                                      <p:cBhvr>
                                        <p:cTn id="22" dur="1" fill="hold">
                                          <p:stCondLst>
                                            <p:cond delay="0"/>
                                          </p:stCondLst>
                                        </p:cTn>
                                        <p:tgtEl>
                                          <p:spTgt spid="26634"/>
                                        </p:tgtEl>
                                        <p:attrNameLst>
                                          <p:attrName>style.visibility</p:attrName>
                                        </p:attrNameLst>
                                      </p:cBhvr>
                                      <p:to>
                                        <p:strVal val="visible"/>
                                      </p:to>
                                    </p:set>
                                    <p:animEffect transition="in" filter="wipe(up)">
                                      <p:cBhvr>
                                        <p:cTn id="23" dur="500"/>
                                        <p:tgtEl>
                                          <p:spTgt spid="26634"/>
                                        </p:tgtEl>
                                      </p:cBhvr>
                                    </p:animEffect>
                                  </p:childTnLst>
                                </p:cTn>
                              </p:par>
                            </p:childTnLst>
                          </p:cTn>
                        </p:par>
                        <p:par>
                          <p:cTn id="24" fill="hold">
                            <p:stCondLst>
                              <p:cond delay="1500"/>
                            </p:stCondLst>
                            <p:childTnLst>
                              <p:par>
                                <p:cTn id="25" presetID="22" presetClass="entr" presetSubtype="1" fill="hold" grpId="0" nodeType="afterEffect">
                                  <p:stCondLst>
                                    <p:cond delay="0"/>
                                  </p:stCondLst>
                                  <p:childTnLst>
                                    <p:set>
                                      <p:cBhvr>
                                        <p:cTn id="26" dur="1" fill="hold">
                                          <p:stCondLst>
                                            <p:cond delay="0"/>
                                          </p:stCondLst>
                                        </p:cTn>
                                        <p:tgtEl>
                                          <p:spTgt spid="26633"/>
                                        </p:tgtEl>
                                        <p:attrNameLst>
                                          <p:attrName>style.visibility</p:attrName>
                                        </p:attrNameLst>
                                      </p:cBhvr>
                                      <p:to>
                                        <p:strVal val="visible"/>
                                      </p:to>
                                    </p:set>
                                    <p:animEffect transition="in" filter="wipe(up)">
                                      <p:cBhvr>
                                        <p:cTn id="27" dur="500"/>
                                        <p:tgtEl>
                                          <p:spTgt spid="266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35" grpId="0" animBg="1"/>
      <p:bldP spid="26636" grpId="0" animBg="1"/>
      <p:bldP spid="26" grpId="0" animBg="1" autoUpdateAnimBg="0"/>
      <p:bldP spid="27" grpId="0" animBg="1"/>
      <p:bldP spid="26633" grpId="0" animBg="1"/>
      <p:bldP spid="2663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a:xfrm>
            <a:off x="457200" y="152400"/>
            <a:ext cx="8229600" cy="1398587"/>
          </a:xfrm>
        </p:spPr>
        <p:txBody>
          <a:bodyPr>
            <a:normAutofit fontScale="90000"/>
          </a:bodyPr>
          <a:lstStyle/>
          <a:p>
            <a:r>
              <a:rPr lang="en-US" dirty="0"/>
              <a:t>Does Advertising Influence Social Values?</a:t>
            </a:r>
          </a:p>
        </p:txBody>
      </p:sp>
      <p:pic>
        <p:nvPicPr>
          <p:cNvPr id="4" name="Picture 3">
            <a:hlinkClick r:id="rId3"/>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24200" y="1754929"/>
            <a:ext cx="4127500" cy="4122841"/>
          </a:xfrm>
          <a:prstGeom prst="rect">
            <a:avLst/>
          </a:prstGeom>
        </p:spPr>
      </p:pic>
      <p:sp>
        <p:nvSpPr>
          <p:cNvPr id="5" name="TextBox 4"/>
          <p:cNvSpPr txBox="1"/>
          <p:nvPr/>
        </p:nvSpPr>
        <p:spPr>
          <a:xfrm>
            <a:off x="838200" y="2209800"/>
            <a:ext cx="1524000" cy="1938992"/>
          </a:xfrm>
          <a:prstGeom prst="rect">
            <a:avLst/>
          </a:prstGeom>
          <a:noFill/>
        </p:spPr>
        <p:txBody>
          <a:bodyPr wrap="square" rtlCol="0">
            <a:spAutoFit/>
          </a:bodyPr>
          <a:lstStyle/>
          <a:p>
            <a:r>
              <a:rPr lang="en-US" sz="2400" dirty="0"/>
              <a:t>Click on play button to view video</a:t>
            </a:r>
          </a:p>
        </p:txBody>
      </p:sp>
    </p:spTree>
    <p:extLst>
      <p:ext uri="{BB962C8B-B14F-4D97-AF65-F5344CB8AC3E}">
        <p14:creationId xmlns:p14="http://schemas.microsoft.com/office/powerpoint/2010/main" val="1846685280"/>
      </p:ext>
    </p:extLst>
  </p:cSld>
  <p:clrMapOvr>
    <a:masterClrMapping/>
  </p:clrMapOvr>
  <p:transition>
    <p:pull dir="ru"/>
  </p:transition>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650" name="Title 12"/>
          <p:cNvSpPr>
            <a:spLocks noGrp="1"/>
          </p:cNvSpPr>
          <p:nvPr>
            <p:ph type="title"/>
          </p:nvPr>
        </p:nvSpPr>
        <p:spPr/>
        <p:txBody>
          <a:bodyPr>
            <a:normAutofit fontScale="90000"/>
          </a:bodyPr>
          <a:lstStyle/>
          <a:p>
            <a:r>
              <a:rPr lang="en-US" dirty="0"/>
              <a:t>Marketing Reflects Our Own Values</a:t>
            </a:r>
          </a:p>
        </p:txBody>
      </p:sp>
      <p:sp>
        <p:nvSpPr>
          <p:cNvPr id="17" name="AutoShape 8"/>
          <p:cNvSpPr>
            <a:spLocks noChangeArrowheads="1"/>
          </p:cNvSpPr>
          <p:nvPr/>
        </p:nvSpPr>
        <p:spPr bwMode="auto">
          <a:xfrm>
            <a:off x="2711003" y="3352800"/>
            <a:ext cx="4343400" cy="914400"/>
          </a:xfrm>
          <a:prstGeom prst="roundRect">
            <a:avLst>
              <a:gd name="adj" fmla="val 26944"/>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anchor="ctr"/>
          <a:lstStyle/>
          <a:p>
            <a:pPr>
              <a:lnSpc>
                <a:spcPct val="85000"/>
              </a:lnSpc>
            </a:pPr>
            <a:r>
              <a:rPr lang="en-US" altLang="en-US" sz="2400" b="1">
                <a:latin typeface="Arial" pitchFamily="34" charset="0"/>
                <a:cs typeface="Arial" pitchFamily="34" charset="0"/>
              </a:rPr>
              <a:t>Not All Needs Are Met</a:t>
            </a:r>
          </a:p>
        </p:txBody>
      </p:sp>
      <p:sp>
        <p:nvSpPr>
          <p:cNvPr id="19" name="AutoShape 11"/>
          <p:cNvSpPr>
            <a:spLocks noChangeArrowheads="1"/>
          </p:cNvSpPr>
          <p:nvPr/>
        </p:nvSpPr>
        <p:spPr bwMode="auto">
          <a:xfrm>
            <a:off x="2667000" y="1600200"/>
            <a:ext cx="4343400" cy="1066800"/>
          </a:xfrm>
          <a:prstGeom prst="roundRect">
            <a:avLst>
              <a:gd name="adj" fmla="val 26944"/>
            </a:avLst>
          </a:prstGeom>
          <a:solidFill>
            <a:srgbClr val="60B5CC"/>
          </a:solidFill>
          <a:ln>
            <a:solidFill>
              <a:srgbClr val="448495"/>
            </a:solidFill>
            <a:headEnd/>
            <a:tailEnd/>
          </a:ln>
        </p:spPr>
        <p:style>
          <a:lnRef idx="2">
            <a:schemeClr val="accent2">
              <a:shade val="50000"/>
            </a:schemeClr>
          </a:lnRef>
          <a:fillRef idx="1">
            <a:schemeClr val="accent2"/>
          </a:fillRef>
          <a:effectRef idx="0">
            <a:schemeClr val="accent2"/>
          </a:effectRef>
          <a:fontRef idx="minor">
            <a:schemeClr val="lt1"/>
          </a:fontRef>
        </p:style>
        <p:txBody>
          <a:bodyPr anchor="ctr"/>
          <a:lstStyle/>
          <a:p>
            <a:pPr>
              <a:lnSpc>
                <a:spcPct val="85000"/>
              </a:lnSpc>
            </a:pPr>
            <a:r>
              <a:rPr lang="en-US" altLang="en-US" sz="2400" b="1">
                <a:latin typeface="Arial" pitchFamily="34" charset="0"/>
                <a:cs typeface="Arial" pitchFamily="34" charset="0"/>
              </a:rPr>
              <a:t>Products Improve</a:t>
            </a:r>
            <a:br>
              <a:rPr lang="en-US" altLang="en-US" sz="2400" b="1">
                <a:latin typeface="Arial" pitchFamily="34" charset="0"/>
                <a:cs typeface="Arial" pitchFamily="34" charset="0"/>
              </a:rPr>
            </a:br>
            <a:r>
              <a:rPr lang="en-US" altLang="en-US" sz="2400" b="1">
                <a:latin typeface="Arial" pitchFamily="34" charset="0"/>
                <a:cs typeface="Arial" pitchFamily="34" charset="0"/>
              </a:rPr>
              <a:t>Quality of Life</a:t>
            </a:r>
          </a:p>
        </p:txBody>
      </p:sp>
      <p:sp>
        <p:nvSpPr>
          <p:cNvPr id="21" name="AutoShape 16"/>
          <p:cNvSpPr>
            <a:spLocks noChangeArrowheads="1"/>
          </p:cNvSpPr>
          <p:nvPr/>
        </p:nvSpPr>
        <p:spPr bwMode="auto">
          <a:xfrm>
            <a:off x="2667000" y="4953000"/>
            <a:ext cx="4343400" cy="990600"/>
          </a:xfrm>
          <a:prstGeom prst="roundRect">
            <a:avLst>
              <a:gd name="adj" fmla="val 26944"/>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anchor="ctr"/>
          <a:lstStyle/>
          <a:p>
            <a:pPr>
              <a:lnSpc>
                <a:spcPct val="85000"/>
              </a:lnSpc>
            </a:pPr>
            <a:r>
              <a:rPr lang="en-US" altLang="en-US" sz="2400" b="1" dirty="0">
                <a:latin typeface="Arial" pitchFamily="34" charset="0"/>
                <a:cs typeface="Arial" pitchFamily="34" charset="0"/>
              </a:rPr>
              <a:t>Macro-Marketing Can’t Eliminate Social Problems</a:t>
            </a:r>
          </a:p>
        </p:txBody>
      </p:sp>
    </p:spTree>
    <p:custDataLst>
      <p:tags r:id="rId1"/>
    </p:custDataLst>
    <p:extLst>
      <p:ext uri="{BB962C8B-B14F-4D97-AF65-F5344CB8AC3E}">
        <p14:creationId xmlns:p14="http://schemas.microsoft.com/office/powerpoint/2010/main" val="274327361"/>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left)">
                                      <p:cBhvr>
                                        <p:cTn id="7" dur="500"/>
                                        <p:tgtEl>
                                          <p:spTgt spid="1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5" presetClass="emph" presetSubtype="0" fill="hold" grpId="1" nodeType="clickEffect">
                                  <p:stCondLst>
                                    <p:cond delay="0"/>
                                  </p:stCondLst>
                                  <p:childTnLst>
                                    <p:animClr clrSpc="hsl" dir="cw">
                                      <p:cBhvr override="childStyle">
                                        <p:cTn id="11" dur="500" fill="hold"/>
                                        <p:tgtEl>
                                          <p:spTgt spid="19"/>
                                        </p:tgtEl>
                                        <p:attrNameLst>
                                          <p:attrName>style.color</p:attrName>
                                        </p:attrNameLst>
                                      </p:cBhvr>
                                      <p:by>
                                        <p:hsl h="0" s="-70588" l="0"/>
                                      </p:by>
                                    </p:animClr>
                                    <p:animClr clrSpc="hsl" dir="cw">
                                      <p:cBhvr>
                                        <p:cTn id="12" dur="500" fill="hold"/>
                                        <p:tgtEl>
                                          <p:spTgt spid="19"/>
                                        </p:tgtEl>
                                        <p:attrNameLst>
                                          <p:attrName>fillcolor</p:attrName>
                                        </p:attrNameLst>
                                      </p:cBhvr>
                                      <p:by>
                                        <p:hsl h="0" s="-70588" l="0"/>
                                      </p:by>
                                    </p:animClr>
                                    <p:animClr clrSpc="hsl" dir="cw">
                                      <p:cBhvr>
                                        <p:cTn id="13" dur="500" fill="hold"/>
                                        <p:tgtEl>
                                          <p:spTgt spid="19"/>
                                        </p:tgtEl>
                                        <p:attrNameLst>
                                          <p:attrName>stroke.color</p:attrName>
                                        </p:attrNameLst>
                                      </p:cBhvr>
                                      <p:by>
                                        <p:hsl h="0" s="-70588" l="0"/>
                                      </p:by>
                                    </p:animClr>
                                    <p:set>
                                      <p:cBhvr>
                                        <p:cTn id="14" dur="500" fill="hold"/>
                                        <p:tgtEl>
                                          <p:spTgt spid="19"/>
                                        </p:tgtEl>
                                        <p:attrNameLst>
                                          <p:attrName>fill.type</p:attrName>
                                        </p:attrNameLst>
                                      </p:cBhvr>
                                      <p:to>
                                        <p:strVal val="solid"/>
                                      </p:to>
                                    </p:set>
                                  </p:childTnLst>
                                </p:cTn>
                              </p:par>
                            </p:childTnLst>
                          </p:cTn>
                        </p:par>
                        <p:par>
                          <p:cTn id="15" fill="hold" nodeType="afterGroup">
                            <p:stCondLst>
                              <p:cond delay="500"/>
                            </p:stCondLst>
                            <p:childTnLst>
                              <p:par>
                                <p:cTn id="16" presetID="22" presetClass="entr" presetSubtype="8" fill="hold" grpId="0" nodeType="after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wipe(left)">
                                      <p:cBhvr>
                                        <p:cTn id="18" dur="500"/>
                                        <p:tgtEl>
                                          <p:spTgt spid="17"/>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25" presetClass="emph" presetSubtype="0" fill="hold" grpId="1" nodeType="clickEffect">
                                  <p:stCondLst>
                                    <p:cond delay="0"/>
                                  </p:stCondLst>
                                  <p:childTnLst>
                                    <p:animClr clrSpc="hsl" dir="cw">
                                      <p:cBhvr override="childStyle">
                                        <p:cTn id="22" dur="500" fill="hold"/>
                                        <p:tgtEl>
                                          <p:spTgt spid="17"/>
                                        </p:tgtEl>
                                        <p:attrNameLst>
                                          <p:attrName>style.color</p:attrName>
                                        </p:attrNameLst>
                                      </p:cBhvr>
                                      <p:by>
                                        <p:hsl h="0" s="-70588" l="0"/>
                                      </p:by>
                                    </p:animClr>
                                    <p:animClr clrSpc="hsl" dir="cw">
                                      <p:cBhvr>
                                        <p:cTn id="23" dur="500" fill="hold"/>
                                        <p:tgtEl>
                                          <p:spTgt spid="17"/>
                                        </p:tgtEl>
                                        <p:attrNameLst>
                                          <p:attrName>fillcolor</p:attrName>
                                        </p:attrNameLst>
                                      </p:cBhvr>
                                      <p:by>
                                        <p:hsl h="0" s="-70588" l="0"/>
                                      </p:by>
                                    </p:animClr>
                                    <p:animClr clrSpc="hsl" dir="cw">
                                      <p:cBhvr>
                                        <p:cTn id="24" dur="500" fill="hold"/>
                                        <p:tgtEl>
                                          <p:spTgt spid="17"/>
                                        </p:tgtEl>
                                        <p:attrNameLst>
                                          <p:attrName>stroke.color</p:attrName>
                                        </p:attrNameLst>
                                      </p:cBhvr>
                                      <p:by>
                                        <p:hsl h="0" s="-70588" l="0"/>
                                      </p:by>
                                    </p:animClr>
                                    <p:set>
                                      <p:cBhvr>
                                        <p:cTn id="25" dur="500" fill="hold"/>
                                        <p:tgtEl>
                                          <p:spTgt spid="17"/>
                                        </p:tgtEl>
                                        <p:attrNameLst>
                                          <p:attrName>fill.type</p:attrName>
                                        </p:attrNameLst>
                                      </p:cBhvr>
                                      <p:to>
                                        <p:strVal val="solid"/>
                                      </p:to>
                                    </p:set>
                                  </p:childTnLst>
                                </p:cTn>
                              </p:par>
                            </p:childTnLst>
                          </p:cTn>
                        </p:par>
                        <p:par>
                          <p:cTn id="26" fill="hold" nodeType="afterGroup">
                            <p:stCondLst>
                              <p:cond delay="500"/>
                            </p:stCondLst>
                            <p:childTnLst>
                              <p:par>
                                <p:cTn id="27" presetID="22" presetClass="entr" presetSubtype="8" fill="hold" grpId="0" nodeType="afterEffect">
                                  <p:stCondLst>
                                    <p:cond delay="0"/>
                                  </p:stCondLst>
                                  <p:childTnLst>
                                    <p:set>
                                      <p:cBhvr>
                                        <p:cTn id="28" dur="1" fill="hold">
                                          <p:stCondLst>
                                            <p:cond delay="0"/>
                                          </p:stCondLst>
                                        </p:cTn>
                                        <p:tgtEl>
                                          <p:spTgt spid="21"/>
                                        </p:tgtEl>
                                        <p:attrNameLst>
                                          <p:attrName>style.visibility</p:attrName>
                                        </p:attrNameLst>
                                      </p:cBhvr>
                                      <p:to>
                                        <p:strVal val="visible"/>
                                      </p:to>
                                    </p:set>
                                    <p:animEffect transition="in" filter="wipe(left)">
                                      <p:cBhvr>
                                        <p:cTn id="29"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7" grpId="1" animBg="1"/>
      <p:bldP spid="19" grpId="0" animBg="1"/>
      <p:bldP spid="19" grpId="1" animBg="1"/>
      <p:bldP spid="21"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2"/>
          <p:cNvSpPr>
            <a:spLocks noGrp="1" noChangeArrowheads="1"/>
          </p:cNvSpPr>
          <p:nvPr>
            <p:ph type="title"/>
          </p:nvPr>
        </p:nvSpPr>
        <p:spPr/>
        <p:txBody>
          <a:bodyPr/>
          <a:lstStyle/>
          <a:p>
            <a:r>
              <a:rPr lang="en-US"/>
              <a:t>Elevating the Wrong Values?</a:t>
            </a:r>
          </a:p>
        </p:txBody>
      </p:sp>
      <p:pic>
        <p:nvPicPr>
          <p:cNvPr id="5" name="Picture 4">
            <a:hlinkClick r:id="rId3"/>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24200" y="1754929"/>
            <a:ext cx="4127500" cy="4122841"/>
          </a:xfrm>
          <a:prstGeom prst="rect">
            <a:avLst/>
          </a:prstGeom>
        </p:spPr>
      </p:pic>
      <p:sp>
        <p:nvSpPr>
          <p:cNvPr id="6" name="TextBox 5"/>
          <p:cNvSpPr txBox="1"/>
          <p:nvPr/>
        </p:nvSpPr>
        <p:spPr>
          <a:xfrm>
            <a:off x="838200" y="2209800"/>
            <a:ext cx="1524000" cy="1938992"/>
          </a:xfrm>
          <a:prstGeom prst="rect">
            <a:avLst/>
          </a:prstGeom>
          <a:noFill/>
        </p:spPr>
        <p:txBody>
          <a:bodyPr wrap="square" rtlCol="0">
            <a:spAutoFit/>
          </a:bodyPr>
          <a:lstStyle/>
          <a:p>
            <a:r>
              <a:rPr lang="en-US" sz="2400" dirty="0"/>
              <a:t>Click on play button to view video</a:t>
            </a:r>
          </a:p>
        </p:txBody>
      </p:sp>
    </p:spTree>
    <p:extLst>
      <p:ext uri="{BB962C8B-B14F-4D97-AF65-F5344CB8AC3E}">
        <p14:creationId xmlns:p14="http://schemas.microsoft.com/office/powerpoint/2010/main" val="629410031"/>
      </p:ext>
    </p:extLst>
  </p:cSld>
  <p:clrMapOvr>
    <a:masterClrMapping/>
  </p:clrMapOvr>
  <p:transition>
    <p:pull dir="ru"/>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r>
              <a:rPr lang="en-US"/>
              <a:t>Checking Your Knowledge</a:t>
            </a:r>
          </a:p>
        </p:txBody>
      </p:sp>
      <p:sp>
        <p:nvSpPr>
          <p:cNvPr id="28675" name="Rectangle 3"/>
          <p:cNvSpPr>
            <a:spLocks noGrp="1" noChangeArrowheads="1"/>
          </p:cNvSpPr>
          <p:nvPr>
            <p:ph idx="1"/>
          </p:nvPr>
        </p:nvSpPr>
        <p:spPr>
          <a:xfrm>
            <a:off x="457200" y="1447800"/>
            <a:ext cx="8229600" cy="4975192"/>
          </a:xfrm>
        </p:spPr>
        <p:txBody>
          <a:bodyPr>
            <a:normAutofit fontScale="62500" lnSpcReduction="20000"/>
          </a:bodyPr>
          <a:lstStyle/>
          <a:p>
            <a:pPr marL="65087" indent="0">
              <a:buNone/>
            </a:pPr>
            <a:r>
              <a:rPr lang="en-US" dirty="0"/>
              <a:t>The Department of Motor Vehicles (DMV) in a large U.S. state decided to conduct a survey to determine the level of satisfaction with its services among a random sample of consumers. The survey cost $25,000, and the results were positive--in general, people seemed reasonably satisfied with the DMV’s services. As the agency’s managers were busy congratulating themselves, one manager remarked, “So much for how people feel about us now. We’ll have to work even harder just to maintain the current level of customer satisfaction when we do the survey next year.” What would best explain this manager’s observation?</a:t>
            </a:r>
          </a:p>
          <a:p>
            <a:endParaRPr lang="en-US" dirty="0"/>
          </a:p>
          <a:p>
            <a:pPr marL="0" indent="0">
              <a:buNone/>
            </a:pPr>
            <a:r>
              <a:rPr lang="en-US" dirty="0"/>
              <a:t>A.	Different people might be surveyed next year.</a:t>
            </a:r>
          </a:p>
          <a:p>
            <a:pPr marL="0" indent="0">
              <a:buNone/>
            </a:pPr>
            <a:r>
              <a:rPr lang="en-US" dirty="0"/>
              <a:t>B.	Consumer satisfaction can’t be accurately measured.</a:t>
            </a:r>
          </a:p>
          <a:p>
            <a:pPr marL="0" indent="0">
              <a:buNone/>
            </a:pPr>
            <a:r>
              <a:rPr lang="en-US" dirty="0"/>
              <a:t>C.	People don’t think of themselves as “consumers” when they 	deal with government agencies.</a:t>
            </a:r>
          </a:p>
          <a:p>
            <a:pPr marL="0" indent="0">
              <a:buNone/>
            </a:pPr>
            <a:r>
              <a:rPr lang="en-US" dirty="0"/>
              <a:t>D.	Consumer expectations change over time and often 	increase. </a:t>
            </a:r>
          </a:p>
          <a:p>
            <a:pPr marL="0" indent="0">
              <a:buNone/>
            </a:pPr>
            <a:r>
              <a:rPr lang="en-US" dirty="0"/>
              <a:t>E.	The survey was probably biased this year because of poor 	sampling. </a:t>
            </a:r>
          </a:p>
        </p:txBody>
      </p:sp>
    </p:spTree>
    <p:custDataLst>
      <p:tags r:id="rId1"/>
    </p:custDataLst>
    <p:extLst>
      <p:ext uri="{BB962C8B-B14F-4D97-AF65-F5344CB8AC3E}">
        <p14:creationId xmlns:p14="http://schemas.microsoft.com/office/powerpoint/2010/main" val="671865378"/>
      </p:ext>
    </p:extLst>
  </p:cSld>
  <p:clrMapOvr>
    <a:masterClrMapping/>
  </p:clrMapOvr>
  <p:transition>
    <p:pull dir="ru"/>
  </p:transition>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noAutofit/>
          </a:bodyPr>
          <a:lstStyle/>
          <a:p>
            <a:r>
              <a:rPr lang="en-US" sz="3600" dirty="0"/>
              <a:t>Overview of Marketing Strategy Planning Process (Exhibit 19-2)</a:t>
            </a:r>
          </a:p>
        </p:txBody>
      </p:sp>
      <p:sp>
        <p:nvSpPr>
          <p:cNvPr id="22531" name="Line 9"/>
          <p:cNvSpPr>
            <a:spLocks noChangeShapeType="1"/>
          </p:cNvSpPr>
          <p:nvPr/>
        </p:nvSpPr>
        <p:spPr bwMode="auto">
          <a:xfrm>
            <a:off x="4578350" y="3965575"/>
            <a:ext cx="1588" cy="1588"/>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dirty="0"/>
          </a:p>
        </p:txBody>
      </p:sp>
      <p:grpSp>
        <p:nvGrpSpPr>
          <p:cNvPr id="3" name="Group 2"/>
          <p:cNvGrpSpPr/>
          <p:nvPr/>
        </p:nvGrpSpPr>
        <p:grpSpPr>
          <a:xfrm>
            <a:off x="6400800" y="2715904"/>
            <a:ext cx="2618080" cy="2616572"/>
            <a:chOff x="1600200" y="2362200"/>
            <a:chExt cx="2286000" cy="2743200"/>
          </a:xfrm>
        </p:grpSpPr>
        <p:grpSp>
          <p:nvGrpSpPr>
            <p:cNvPr id="2" name="Group 1"/>
            <p:cNvGrpSpPr/>
            <p:nvPr/>
          </p:nvGrpSpPr>
          <p:grpSpPr>
            <a:xfrm>
              <a:off x="1600200" y="2362200"/>
              <a:ext cx="2286000" cy="2743200"/>
              <a:chOff x="1600200" y="1162050"/>
              <a:chExt cx="5943600" cy="5695950"/>
            </a:xfrm>
          </p:grpSpPr>
          <p:pic>
            <p:nvPicPr>
              <p:cNvPr id="13" name="Picture 3" descr="reshmi.png"/>
              <p:cNvPicPr preferRelativeResize="0">
                <a:picLocks/>
              </p:cNvPicPr>
              <p:nvPr/>
            </p:nvPicPr>
            <p:blipFill>
              <a:blip r:embed="rId4" cstate="print">
                <a:extLst>
                  <a:ext uri="{BEBA8EAE-BF5A-486C-A8C5-ECC9F3942E4B}">
                    <a14:imgProps xmlns:a14="http://schemas.microsoft.com/office/drawing/2010/main">
                      <a14:imgLayer r:embed="rId5">
                        <a14:imgEffect>
                          <a14:backgroundRemoval t="0" b="90000" l="0" r="92691">
                            <a14:foregroundMark x1="4319" y1="61935" x2="4319" y2="61935"/>
                            <a14:foregroundMark x1="7641" y1="65484" x2="7641" y2="65484"/>
                            <a14:foregroundMark x1="11628" y1="68387" x2="11628" y2="68387"/>
                            <a14:foregroundMark x1="21595" y1="63548" x2="21595" y2="63548"/>
                            <a14:foregroundMark x1="45515" y1="48065" x2="45515" y2="48065"/>
                            <a14:foregroundMark x1="61130" y1="27742" x2="61130" y2="27742"/>
                            <a14:foregroundMark x1="68106" y1="17742" x2="68106" y2="17742"/>
                            <a14:foregroundMark x1="69767" y1="7419" x2="69767" y2="7419"/>
                            <a14:foregroundMark x1="69767" y1="5484" x2="69767" y2="5484"/>
                            <a14:foregroundMark x1="66113" y1="4839" x2="66113" y2="4839"/>
                            <a14:foregroundMark x1="67110" y1="9032" x2="67110" y2="9032"/>
                            <a14:foregroundMark x1="61794" y1="13871" x2="61794" y2="13871"/>
                            <a14:foregroundMark x1="59801" y1="19677" x2="59801" y2="19677"/>
                            <a14:foregroundMark x1="66445" y1="15161" x2="66445" y2="15161"/>
                            <a14:foregroundMark x1="62126" y1="24516" x2="62126" y2="24516"/>
                            <a14:foregroundMark x1="59801" y1="31935" x2="59801" y2="31935"/>
                            <a14:foregroundMark x1="53821" y1="31935" x2="53821" y2="31935"/>
                            <a14:foregroundMark x1="47508" y1="41290" x2="47508" y2="41290"/>
                            <a14:foregroundMark x1="51495" y1="37419" x2="51495" y2="37419"/>
                            <a14:foregroundMark x1="58804" y1="38710" x2="58804" y2="38710"/>
                            <a14:foregroundMark x1="54817" y1="44839" x2="54817" y2="44839"/>
                            <a14:foregroundMark x1="48173" y1="53548" x2="48173" y2="53548"/>
                            <a14:foregroundMark x1="43522" y1="44516" x2="43522" y2="44516"/>
                            <a14:foregroundMark x1="40199" y1="47419" x2="40199" y2="47419"/>
                            <a14:foregroundMark x1="33555" y1="52258" x2="33555" y2="52258"/>
                            <a14:foregroundMark x1="38206" y1="60323" x2="38206" y2="60323"/>
                            <a14:foregroundMark x1="27575" y1="56774" x2="27575" y2="56774"/>
                            <a14:foregroundMark x1="22591" y1="58387" x2="22591" y2="58387"/>
                            <a14:foregroundMark x1="18272" y1="66452" x2="18272" y2="66452"/>
                          </a14:backgroundRemoval>
                        </a14:imgEffect>
                      </a14:imgLayer>
                    </a14:imgProps>
                  </a:ext>
                  <a:ext uri="{28A0092B-C50C-407E-A947-70E740481C1C}">
                    <a14:useLocalDpi xmlns:a14="http://schemas.microsoft.com/office/drawing/2010/main" val="0"/>
                  </a:ext>
                </a:extLst>
              </a:blip>
              <a:srcRect/>
              <a:stretch>
                <a:fillRect/>
              </a:stretch>
            </p:blipFill>
            <p:spPr bwMode="auto">
              <a:xfrm>
                <a:off x="4572000" y="3810000"/>
                <a:ext cx="29718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5" descr="89.PNG"/>
              <p:cNvPicPr preferRelativeResize="0">
                <a:picLocks/>
              </p:cNvPicPr>
              <p:nvPr/>
            </p:nvPicPr>
            <p:blipFill>
              <a:blip r:embed="rId6" cstate="print">
                <a:extLst>
                  <a:ext uri="{BEBA8EAE-BF5A-486C-A8C5-ECC9F3942E4B}">
                    <a14:imgProps xmlns:a14="http://schemas.microsoft.com/office/drawing/2010/main">
                      <a14:imgLayer r:embed="rId7">
                        <a14:imgEffect>
                          <a14:backgroundRemoval t="0" b="100000" l="0" r="99668">
                            <a14:foregroundMark x1="29900" y1="32270" x2="29900" y2="32270"/>
                            <a14:foregroundMark x1="32890" y1="31560" x2="32890" y2="31560"/>
                            <a14:foregroundMark x1="31561" y1="35816" x2="31561" y2="35816"/>
                            <a14:foregroundMark x1="27575" y1="34043" x2="27575" y2="34043"/>
                            <a14:foregroundMark x1="39867" y1="35816" x2="39867" y2="35816"/>
                            <a14:foregroundMark x1="36877" y1="40071" x2="36877" y2="40071"/>
                            <a14:foregroundMark x1="45515" y1="48227" x2="45515" y2="48227"/>
                            <a14:foregroundMark x1="50498" y1="45390" x2="50498" y2="45390"/>
                            <a14:foregroundMark x1="48173" y1="51418" x2="48173" y2="51418"/>
                            <a14:foregroundMark x1="59136" y1="55674" x2="59136" y2="55674"/>
                            <a14:foregroundMark x1="53821" y1="55319" x2="53821" y2="55319"/>
                            <a14:foregroundMark x1="51163" y1="58511" x2="51163" y2="58511"/>
                            <a14:foregroundMark x1="61130" y1="67021" x2="61130" y2="67021"/>
                            <a14:foregroundMark x1="58472" y1="67021" x2="58472" y2="67021"/>
                          </a14:backgroundRemoval>
                        </a14:imgEffect>
                      </a14:imgLayer>
                    </a14:imgProps>
                  </a:ext>
                  <a:ext uri="{28A0092B-C50C-407E-A947-70E740481C1C}">
                    <a14:useLocalDpi xmlns:a14="http://schemas.microsoft.com/office/drawing/2010/main" val="0"/>
                  </a:ext>
                </a:extLst>
              </a:blip>
              <a:srcRect/>
              <a:stretch>
                <a:fillRect/>
              </a:stretch>
            </p:blipFill>
            <p:spPr bwMode="auto">
              <a:xfrm>
                <a:off x="4572000" y="1162050"/>
                <a:ext cx="2971800" cy="272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6" descr="58.png"/>
              <p:cNvPicPr preferRelativeResize="0">
                <a:picLocks/>
              </p:cNvPicPr>
              <p:nvPr/>
            </p:nvPicPr>
            <p:blipFill>
              <a:blip r:embed="rId8" cstate="print">
                <a:extLst>
                  <a:ext uri="{BEBA8EAE-BF5A-486C-A8C5-ECC9F3942E4B}">
                    <a14:imgProps xmlns:a14="http://schemas.microsoft.com/office/drawing/2010/main">
                      <a14:imgLayer r:embed="rId9">
                        <a14:imgEffect>
                          <a14:backgroundRemoval t="0" b="90000" l="10000" r="100000">
                            <a14:foregroundMark x1="42258" y1="32903" x2="42258" y2="32903"/>
                            <a14:foregroundMark x1="48710" y1="42581" x2="48710" y2="42581"/>
                            <a14:foregroundMark x1="53226" y1="46452" x2="53226" y2="46452"/>
                            <a14:foregroundMark x1="58710" y1="54839" x2="58710" y2="54839"/>
                            <a14:foregroundMark x1="59032" y1="51935" x2="59032" y2="51935"/>
                            <a14:foregroundMark x1="60000" y1="46774" x2="60000" y2="46774"/>
                            <a14:foregroundMark x1="63871" y1="51613" x2="63871" y2="51613"/>
                            <a14:foregroundMark x1="67742" y1="60323" x2="67742" y2="60323"/>
                            <a14:foregroundMark x1="70645" y1="59032" x2="70645" y2="59032"/>
                            <a14:foregroundMark x1="45806" y1="31290" x2="45806" y2="31290"/>
                          </a14:backgroundRemoval>
                        </a14:imgEffect>
                      </a14:imgLayer>
                    </a14:imgProps>
                  </a:ext>
                  <a:ext uri="{28A0092B-C50C-407E-A947-70E740481C1C}">
                    <a14:useLocalDpi xmlns:a14="http://schemas.microsoft.com/office/drawing/2010/main" val="0"/>
                  </a:ext>
                </a:extLst>
              </a:blip>
              <a:srcRect/>
              <a:stretch>
                <a:fillRect/>
              </a:stretch>
            </p:blipFill>
            <p:spPr bwMode="auto">
              <a:xfrm>
                <a:off x="1600200" y="3810000"/>
                <a:ext cx="3011488"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7" descr="78.png"/>
              <p:cNvPicPr preferRelativeResize="0">
                <a:picLocks/>
              </p:cNvPicPr>
              <p:nvPr/>
            </p:nvPicPr>
            <p:blipFill>
              <a:blip r:embed="rId10" cstate="print">
                <a:extLst>
                  <a:ext uri="{BEBA8EAE-BF5A-486C-A8C5-ECC9F3942E4B}">
                    <a14:imgProps xmlns:a14="http://schemas.microsoft.com/office/drawing/2010/main">
                      <a14:imgLayer r:embed="rId11">
                        <a14:imgEffect>
                          <a14:backgroundRemoval t="356" b="100000" l="0" r="100000">
                            <a14:foregroundMark x1="52104" y1="44128" x2="52104" y2="44128"/>
                            <a14:foregroundMark x1="53722" y1="44484" x2="53722" y2="44484"/>
                            <a14:foregroundMark x1="57282" y1="51957" x2="57282" y2="51957"/>
                            <a14:foregroundMark x1="43366" y1="58719" x2="43366" y2="58719"/>
                            <a14:foregroundMark x1="35922" y1="71530" x2="35922" y2="71530"/>
                            <a14:foregroundMark x1="36893" y1="69395" x2="36893" y2="69395"/>
                            <a14:foregroundMark x1="72168" y1="68327" x2="72168" y2="68327"/>
                            <a14:foregroundMark x1="79612" y1="77580" x2="79612" y2="77580"/>
                            <a14:foregroundMark x1="36893" y1="75089" x2="36893" y2="75089"/>
                            <a14:foregroundMark x1="33333" y1="82918" x2="33333" y2="82918"/>
                            <a14:foregroundMark x1="33657" y1="80427" x2="33657" y2="80427"/>
                            <a14:foregroundMark x1="83819" y1="25623" x2="83819" y2="25623"/>
                            <a14:foregroundMark x1="73463" y1="26690" x2="73463" y2="26690"/>
                            <a14:foregroundMark x1="70550" y1="33096" x2="70550" y2="33096"/>
                            <a14:foregroundMark x1="65372" y1="34875" x2="65372" y2="34875"/>
                            <a14:foregroundMark x1="67314" y1="39858" x2="67314" y2="39858"/>
                            <a14:foregroundMark x1="66343" y1="44128" x2="66343" y2="44128"/>
                            <a14:foregroundMark x1="57929" y1="38434" x2="57929" y2="38434"/>
                            <a14:foregroundMark x1="50162" y1="50890" x2="50162" y2="50890"/>
                            <a14:foregroundMark x1="41100" y1="61566" x2="41100" y2="61566"/>
                            <a14:foregroundMark x1="43042" y1="55160" x2="43042" y2="55160"/>
                            <a14:foregroundMark x1="77346" y1="60854" x2="77346" y2="60854"/>
                            <a14:foregroundMark x1="87055" y1="69039" x2="87055" y2="69039"/>
                            <a14:foregroundMark x1="88026" y1="81139" x2="88026" y2="81139"/>
                            <a14:foregroundMark x1="77023" y1="93238" x2="77023" y2="93238"/>
                            <a14:foregroundMark x1="65372" y1="91103" x2="65372" y2="91103"/>
                            <a14:foregroundMark x1="34304" y1="86121" x2="34304" y2="86121"/>
                            <a14:backgroundMark x1="23625" y1="17082" x2="23625" y2="17082"/>
                          </a14:backgroundRemoval>
                        </a14:imgEffect>
                      </a14:imgLayer>
                    </a14:imgProps>
                  </a:ext>
                  <a:ext uri="{28A0092B-C50C-407E-A947-70E740481C1C}">
                    <a14:useLocalDpi xmlns:a14="http://schemas.microsoft.com/office/drawing/2010/main" val="0"/>
                  </a:ext>
                </a:extLst>
              </a:blip>
              <a:srcRect/>
              <a:stretch>
                <a:fillRect/>
              </a:stretch>
            </p:blipFill>
            <p:spPr bwMode="auto">
              <a:xfrm>
                <a:off x="1620837" y="1179513"/>
                <a:ext cx="3027363" cy="2706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8" name="Oval 2"/>
              <p:cNvSpPr>
                <a:spLocks noChangeArrowheads="1"/>
              </p:cNvSpPr>
              <p:nvPr/>
            </p:nvSpPr>
            <p:spPr bwMode="auto">
              <a:xfrm>
                <a:off x="3429000" y="2667000"/>
                <a:ext cx="2362200" cy="2286000"/>
              </a:xfrm>
              <a:prstGeom prst="ellipse">
                <a:avLst/>
              </a:prstGeom>
              <a:solidFill>
                <a:srgbClr val="FFDB69"/>
              </a:solidFill>
              <a:ln>
                <a:noFill/>
              </a:ln>
              <a:extLst>
                <a:ext uri="{91240B29-F687-4F45-9708-019B960494DF}">
                  <a14:hiddenLine xmlns:a14="http://schemas.microsoft.com/office/drawing/2010/main" w="38100" algn="ctr">
                    <a:solidFill>
                      <a:srgbClr val="000000"/>
                    </a:solidFill>
                    <a:round/>
                    <a:headEnd/>
                    <a:tailEnd/>
                  </a14:hiddenLine>
                </a:ext>
              </a:extLst>
            </p:spPr>
            <p:txBody>
              <a:bodyPr wrap="none" anchor="ctr"/>
              <a:lstStyle/>
              <a:p>
                <a:endParaRPr lang="en-US" dirty="0"/>
              </a:p>
            </p:txBody>
          </p:sp>
        </p:grpSp>
        <p:sp>
          <p:nvSpPr>
            <p:cNvPr id="22539" name="Text Box 10"/>
            <p:cNvSpPr txBox="1">
              <a:spLocks noChangeArrowheads="1"/>
            </p:cNvSpPr>
            <p:nvPr/>
          </p:nvSpPr>
          <p:spPr bwMode="auto">
            <a:xfrm>
              <a:off x="1841295" y="3398277"/>
              <a:ext cx="1822940" cy="548541"/>
            </a:xfrm>
            <a:prstGeom prst="rect">
              <a:avLst/>
            </a:prstGeom>
            <a:noFill/>
            <a:ln w="38100" algn="ctr">
              <a:noFill/>
              <a:miter lim="800000"/>
              <a:headEnd/>
              <a:tailEnd/>
            </a:ln>
          </p:spPr>
          <p:txBody>
            <a:bodyPr wrap="square">
              <a:spAutoFit/>
            </a:bodyPr>
            <a:lstStyle/>
            <a:p>
              <a:pPr>
                <a:defRPr/>
              </a:pPr>
              <a:r>
                <a:rPr lang="en-US" sz="1400" b="1" dirty="0">
                  <a:solidFill>
                    <a:srgbClr val="FF0000"/>
                  </a:solidFill>
                </a:rPr>
                <a:t>TARGET </a:t>
              </a:r>
            </a:p>
            <a:p>
              <a:pPr>
                <a:defRPr/>
              </a:pPr>
              <a:r>
                <a:rPr lang="en-US" sz="1400" b="1" dirty="0">
                  <a:solidFill>
                    <a:srgbClr val="FF0000"/>
                  </a:solidFill>
                </a:rPr>
                <a:t>MARKET</a:t>
              </a:r>
            </a:p>
          </p:txBody>
        </p:sp>
      </p:grpSp>
      <p:sp>
        <p:nvSpPr>
          <p:cNvPr id="5" name="Rounded Rectangle 4"/>
          <p:cNvSpPr/>
          <p:nvPr/>
        </p:nvSpPr>
        <p:spPr>
          <a:xfrm>
            <a:off x="3962400" y="3086100"/>
            <a:ext cx="2133600" cy="571500"/>
          </a:xfrm>
          <a:prstGeom prst="roundRect">
            <a:avLst/>
          </a:prstGeom>
          <a:solidFill>
            <a:srgbClr val="3BAA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b="1" dirty="0">
                <a:solidFill>
                  <a:schemeClr val="tx1"/>
                </a:solidFill>
              </a:rPr>
              <a:t>Segmentation and Targeting</a:t>
            </a:r>
          </a:p>
        </p:txBody>
      </p:sp>
      <p:sp>
        <p:nvSpPr>
          <p:cNvPr id="14" name="Rounded Rectangle 13"/>
          <p:cNvSpPr/>
          <p:nvPr/>
        </p:nvSpPr>
        <p:spPr>
          <a:xfrm>
            <a:off x="3962400" y="4114800"/>
            <a:ext cx="2209800" cy="571500"/>
          </a:xfrm>
          <a:prstGeom prst="roundRect">
            <a:avLst/>
          </a:prstGeom>
          <a:solidFill>
            <a:srgbClr val="3BAA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b="1" dirty="0">
                <a:solidFill>
                  <a:schemeClr val="tx1"/>
                </a:solidFill>
              </a:rPr>
              <a:t>Differentiation and Positioning</a:t>
            </a:r>
          </a:p>
        </p:txBody>
      </p:sp>
      <p:grpSp>
        <p:nvGrpSpPr>
          <p:cNvPr id="12" name="Group 11"/>
          <p:cNvGrpSpPr/>
          <p:nvPr/>
        </p:nvGrpSpPr>
        <p:grpSpPr>
          <a:xfrm>
            <a:off x="148988" y="1447800"/>
            <a:ext cx="6607220" cy="5105400"/>
            <a:chOff x="148988" y="1447800"/>
            <a:chExt cx="6607220" cy="5105400"/>
          </a:xfrm>
        </p:grpSpPr>
        <p:sp>
          <p:nvSpPr>
            <p:cNvPr id="9" name="Rectangle 8"/>
            <p:cNvSpPr/>
            <p:nvPr/>
          </p:nvSpPr>
          <p:spPr>
            <a:xfrm>
              <a:off x="148988" y="1447800"/>
              <a:ext cx="533400" cy="51054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sz="2000" b="1" dirty="0">
                  <a:solidFill>
                    <a:schemeClr val="tx1"/>
                  </a:solidFill>
                </a:rPr>
                <a:t>External Market Environment</a:t>
              </a:r>
            </a:p>
          </p:txBody>
        </p:sp>
        <p:grpSp>
          <p:nvGrpSpPr>
            <p:cNvPr id="4" name="Group 3"/>
            <p:cNvGrpSpPr/>
            <p:nvPr/>
          </p:nvGrpSpPr>
          <p:grpSpPr>
            <a:xfrm>
              <a:off x="685800" y="1828800"/>
              <a:ext cx="6070408" cy="1346295"/>
              <a:chOff x="685800" y="1828800"/>
              <a:chExt cx="6070408" cy="1346295"/>
            </a:xfrm>
          </p:grpSpPr>
          <p:cxnSp>
            <p:nvCxnSpPr>
              <p:cNvPr id="11" name="Straight Arrow Connector 10"/>
              <p:cNvCxnSpPr/>
              <p:nvPr/>
            </p:nvCxnSpPr>
            <p:spPr>
              <a:xfrm>
                <a:off x="2514600" y="2057400"/>
                <a:ext cx="4241608" cy="1117695"/>
              </a:xfrm>
              <a:prstGeom prst="straightConnector1">
                <a:avLst/>
              </a:prstGeom>
              <a:ln w="38100">
                <a:solidFill>
                  <a:schemeClr val="tx1"/>
                </a:solidFill>
                <a:tailEnd type="arrow"/>
              </a:ln>
            </p:spPr>
            <p:style>
              <a:lnRef idx="1">
                <a:schemeClr val="dk1"/>
              </a:lnRef>
              <a:fillRef idx="0">
                <a:schemeClr val="dk1"/>
              </a:fillRef>
              <a:effectRef idx="0">
                <a:schemeClr val="dk1"/>
              </a:effectRef>
              <a:fontRef idx="minor">
                <a:schemeClr val="tx1"/>
              </a:fontRef>
            </p:style>
          </p:cxnSp>
          <p:sp>
            <p:nvSpPr>
              <p:cNvPr id="7" name="Rounded Rectangle 6"/>
              <p:cNvSpPr/>
              <p:nvPr/>
            </p:nvSpPr>
            <p:spPr>
              <a:xfrm>
                <a:off x="685800" y="1828800"/>
                <a:ext cx="1828800" cy="1219200"/>
              </a:xfrm>
              <a:prstGeom prst="round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rPr>
                  <a:t>Customers</a:t>
                </a:r>
              </a:p>
            </p:txBody>
          </p:sp>
        </p:grpSp>
        <p:grpSp>
          <p:nvGrpSpPr>
            <p:cNvPr id="8" name="Group 7"/>
            <p:cNvGrpSpPr/>
            <p:nvPr/>
          </p:nvGrpSpPr>
          <p:grpSpPr>
            <a:xfrm>
              <a:off x="685800" y="3276600"/>
              <a:ext cx="5724090" cy="1216152"/>
              <a:chOff x="685800" y="3276600"/>
              <a:chExt cx="5724090" cy="1216152"/>
            </a:xfrm>
          </p:grpSpPr>
          <p:sp>
            <p:nvSpPr>
              <p:cNvPr id="19" name="Rounded Rectangle 18"/>
              <p:cNvSpPr/>
              <p:nvPr/>
            </p:nvSpPr>
            <p:spPr>
              <a:xfrm>
                <a:off x="685800" y="3276600"/>
                <a:ext cx="1828800" cy="1216152"/>
              </a:xfrm>
              <a:prstGeom prst="roundRect">
                <a:avLst/>
              </a:prstGeom>
              <a:solidFill>
                <a:srgbClr val="B39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rPr>
                  <a:t>Company</a:t>
                </a:r>
              </a:p>
            </p:txBody>
          </p:sp>
          <p:cxnSp>
            <p:nvCxnSpPr>
              <p:cNvPr id="22" name="Straight Arrow Connector 21"/>
              <p:cNvCxnSpPr>
                <a:stCxn id="19" idx="3"/>
              </p:cNvCxnSpPr>
              <p:nvPr/>
            </p:nvCxnSpPr>
            <p:spPr>
              <a:xfrm>
                <a:off x="2514600" y="3884676"/>
                <a:ext cx="3895290" cy="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grpSp>
          <p:nvGrpSpPr>
            <p:cNvPr id="10" name="Group 9"/>
            <p:cNvGrpSpPr/>
            <p:nvPr/>
          </p:nvGrpSpPr>
          <p:grpSpPr>
            <a:xfrm>
              <a:off x="685800" y="4542225"/>
              <a:ext cx="6015250" cy="1398327"/>
              <a:chOff x="685800" y="4542225"/>
              <a:chExt cx="6015250" cy="1398327"/>
            </a:xfrm>
          </p:grpSpPr>
          <p:cxnSp>
            <p:nvCxnSpPr>
              <p:cNvPr id="26" name="Straight Arrow Connector 25"/>
              <p:cNvCxnSpPr/>
              <p:nvPr/>
            </p:nvCxnSpPr>
            <p:spPr>
              <a:xfrm flipV="1">
                <a:off x="2563504" y="4542225"/>
                <a:ext cx="4137546" cy="1248975"/>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8" name="Rounded Rectangle 17"/>
              <p:cNvSpPr/>
              <p:nvPr/>
            </p:nvSpPr>
            <p:spPr>
              <a:xfrm>
                <a:off x="685800" y="4724400"/>
                <a:ext cx="1905000" cy="1216152"/>
              </a:xfrm>
              <a:prstGeom prst="roundRect">
                <a:avLst/>
              </a:prstGeom>
              <a:solidFill>
                <a:srgbClr val="8846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rPr>
                  <a:t>Competitors</a:t>
                </a:r>
              </a:p>
            </p:txBody>
          </p:sp>
        </p:grpSp>
      </p:grpSp>
      <p:sp>
        <p:nvSpPr>
          <p:cNvPr id="6" name="Flowchart: Alternate Process 5"/>
          <p:cNvSpPr/>
          <p:nvPr/>
        </p:nvSpPr>
        <p:spPr>
          <a:xfrm>
            <a:off x="2819400" y="2743200"/>
            <a:ext cx="838200" cy="2389496"/>
          </a:xfrm>
          <a:prstGeom prst="flowChartAlternateProcess">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S.</a:t>
            </a:r>
          </a:p>
          <a:p>
            <a:pPr algn="ctr"/>
            <a:r>
              <a:rPr lang="en-US" dirty="0">
                <a:solidFill>
                  <a:schemeClr val="bg1"/>
                </a:solidFill>
              </a:rPr>
              <a:t>W.</a:t>
            </a:r>
          </a:p>
          <a:p>
            <a:pPr algn="ctr"/>
            <a:r>
              <a:rPr lang="en-US" dirty="0">
                <a:solidFill>
                  <a:schemeClr val="bg1"/>
                </a:solidFill>
              </a:rPr>
              <a:t>O.</a:t>
            </a:r>
          </a:p>
          <a:p>
            <a:pPr algn="ctr"/>
            <a:r>
              <a:rPr lang="en-US" dirty="0">
                <a:solidFill>
                  <a:schemeClr val="bg1"/>
                </a:solidFill>
              </a:rPr>
              <a:t>T.</a:t>
            </a:r>
          </a:p>
        </p:txBody>
      </p:sp>
    </p:spTree>
    <p:custDataLst>
      <p:tags r:id="rId1"/>
    </p:custDataLst>
    <p:extLst>
      <p:ext uri="{BB962C8B-B14F-4D97-AF65-F5344CB8AC3E}">
        <p14:creationId xmlns:p14="http://schemas.microsoft.com/office/powerpoint/2010/main" val="1615105927"/>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left)">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up)">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ipe(left)">
                                      <p:cBhvr>
                                        <p:cTn id="22" dur="500"/>
                                        <p:tgtEl>
                                          <p:spTgt spid="5"/>
                                        </p:tgtEl>
                                      </p:cBhvr>
                                    </p:animEffect>
                                  </p:childTnLst>
                                </p:cTn>
                              </p:par>
                            </p:childTnLst>
                          </p:cTn>
                        </p:par>
                        <p:par>
                          <p:cTn id="23" fill="hold">
                            <p:stCondLst>
                              <p:cond delay="500"/>
                            </p:stCondLst>
                            <p:childTnLst>
                              <p:par>
                                <p:cTn id="24" presetID="22" presetClass="entr" presetSubtype="8" fill="hold" grpId="0" nodeType="after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wipe(left)">
                                      <p:cBhvr>
                                        <p:cTn id="26"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4" grpId="0" animBg="1"/>
      <p:bldP spid="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2"/>
          <p:cNvSpPr>
            <a:spLocks noGrp="1" noChangeArrowheads="1"/>
          </p:cNvSpPr>
          <p:nvPr>
            <p:ph type="title"/>
          </p:nvPr>
        </p:nvSpPr>
        <p:spPr>
          <a:xfrm>
            <a:off x="457200" y="152400"/>
            <a:ext cx="8229600" cy="1398587"/>
          </a:xfrm>
        </p:spPr>
        <p:txBody>
          <a:bodyPr>
            <a:normAutofit fontScale="90000"/>
          </a:bodyPr>
          <a:lstStyle/>
          <a:p>
            <a:r>
              <a:rPr lang="en-US" dirty="0"/>
              <a:t>Developing Different Marketing Mixes</a:t>
            </a:r>
          </a:p>
        </p:txBody>
      </p:sp>
      <p:pic>
        <p:nvPicPr>
          <p:cNvPr id="4" name="Picture 3">
            <a:hlinkClick r:id="rId3"/>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24200" y="1754929"/>
            <a:ext cx="4127500" cy="4122841"/>
          </a:xfrm>
          <a:prstGeom prst="rect">
            <a:avLst/>
          </a:prstGeom>
        </p:spPr>
      </p:pic>
      <p:sp>
        <p:nvSpPr>
          <p:cNvPr id="5" name="TextBox 4"/>
          <p:cNvSpPr txBox="1"/>
          <p:nvPr/>
        </p:nvSpPr>
        <p:spPr>
          <a:xfrm>
            <a:off x="838200" y="2209800"/>
            <a:ext cx="1524000" cy="1938992"/>
          </a:xfrm>
          <a:prstGeom prst="rect">
            <a:avLst/>
          </a:prstGeom>
          <a:noFill/>
        </p:spPr>
        <p:txBody>
          <a:bodyPr wrap="square" rtlCol="0">
            <a:spAutoFit/>
          </a:bodyPr>
          <a:lstStyle/>
          <a:p>
            <a:r>
              <a:rPr lang="en-US" sz="2400" dirty="0"/>
              <a:t>Click on play button to view video</a:t>
            </a:r>
          </a:p>
        </p:txBody>
      </p:sp>
    </p:spTree>
    <p:extLst>
      <p:ext uri="{BB962C8B-B14F-4D97-AF65-F5344CB8AC3E}">
        <p14:creationId xmlns:p14="http://schemas.microsoft.com/office/powerpoint/2010/main" val="546530556"/>
      </p:ext>
    </p:extLst>
  </p:cSld>
  <p:clrMapOvr>
    <a:masterClrMapping/>
  </p:clrMapOvr>
  <p:transition>
    <p:pull dir="ru"/>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normAutofit/>
          </a:bodyPr>
          <a:lstStyle/>
          <a:p>
            <a:r>
              <a:rPr lang="en-US" sz="4000" dirty="0"/>
              <a:t>Checking Your Knowledge</a:t>
            </a:r>
          </a:p>
        </p:txBody>
      </p:sp>
      <p:sp>
        <p:nvSpPr>
          <p:cNvPr id="32771" name="Rectangle 3"/>
          <p:cNvSpPr>
            <a:spLocks noGrp="1" noChangeArrowheads="1"/>
          </p:cNvSpPr>
          <p:nvPr>
            <p:ph idx="1"/>
          </p:nvPr>
        </p:nvSpPr>
        <p:spPr>
          <a:xfrm>
            <a:off x="457200" y="1882808"/>
            <a:ext cx="8229600" cy="4898992"/>
          </a:xfrm>
        </p:spPr>
        <p:txBody>
          <a:bodyPr>
            <a:normAutofit fontScale="77500" lnSpcReduction="20000"/>
          </a:bodyPr>
          <a:lstStyle/>
          <a:p>
            <a:pPr marL="65087" indent="0">
              <a:buNone/>
            </a:pPr>
            <a:r>
              <a:rPr lang="en-US" dirty="0"/>
              <a:t>Which of the following would a SWOT analysis classify as an “opportunity” for Microsoft?</a:t>
            </a:r>
          </a:p>
          <a:p>
            <a:endParaRPr lang="en-US" dirty="0"/>
          </a:p>
          <a:p>
            <a:pPr marL="0" indent="0">
              <a:buNone/>
            </a:pPr>
            <a:r>
              <a:rPr lang="en-US" dirty="0"/>
              <a:t>A.	Microsoft has a great deal of cash available for 	marketing strategies. </a:t>
            </a:r>
          </a:p>
          <a:p>
            <a:pPr marL="0" indent="0">
              <a:buNone/>
            </a:pPr>
            <a:r>
              <a:rPr lang="en-US" dirty="0"/>
              <a:t>B.	Microsoft develops new patented technology 	that makes its software run faster.</a:t>
            </a:r>
          </a:p>
          <a:p>
            <a:pPr marL="0" indent="0">
              <a:buNone/>
            </a:pPr>
            <a:r>
              <a:rPr lang="en-US" dirty="0"/>
              <a:t>C.	European trade regulators consider rulings that 	would require Microsoft to develop a new version 	of Windows for its market. </a:t>
            </a:r>
          </a:p>
          <a:p>
            <a:pPr marL="0" indent="0">
              <a:buNone/>
            </a:pPr>
            <a:r>
              <a:rPr lang="en-US" dirty="0"/>
              <a:t>D.	Emerging markets in Asia and Africa show 	increased demand for computers and software. </a:t>
            </a:r>
          </a:p>
          <a:p>
            <a:pPr marL="0" indent="0">
              <a:buNone/>
            </a:pPr>
            <a:r>
              <a:rPr lang="en-US" dirty="0"/>
              <a:t>E.	The company hires an expert in online advertising.</a:t>
            </a:r>
          </a:p>
        </p:txBody>
      </p:sp>
    </p:spTree>
    <p:custDataLst>
      <p:tags r:id="rId1"/>
    </p:custDataLst>
    <p:extLst>
      <p:ext uri="{BB962C8B-B14F-4D97-AF65-F5344CB8AC3E}">
        <p14:creationId xmlns:p14="http://schemas.microsoft.com/office/powerpoint/2010/main" val="1049893704"/>
      </p:ext>
    </p:extLst>
  </p:cSld>
  <p:clrMapOvr>
    <a:masterClrMapping/>
  </p:clrMapOvr>
  <p:transition>
    <p:pull dir="ru"/>
  </p:transition>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3794" name="Title 12"/>
          <p:cNvSpPr>
            <a:spLocks noGrp="1"/>
          </p:cNvSpPr>
          <p:nvPr>
            <p:ph type="title"/>
          </p:nvPr>
        </p:nvSpPr>
        <p:spPr>
          <a:xfrm>
            <a:off x="457200" y="76200"/>
            <a:ext cx="8229600" cy="1398587"/>
          </a:xfrm>
        </p:spPr>
        <p:txBody>
          <a:bodyPr>
            <a:normAutofit/>
          </a:bodyPr>
          <a:lstStyle/>
          <a:p>
            <a:r>
              <a:rPr lang="en-US" sz="3600" dirty="0"/>
              <a:t>Strategy Decisions Areas Organized by the Four Ps (Exhibit 19-3)</a:t>
            </a:r>
          </a:p>
        </p:txBody>
      </p:sp>
      <p:sp>
        <p:nvSpPr>
          <p:cNvPr id="2" name="Rounded Rectangle 1"/>
          <p:cNvSpPr/>
          <p:nvPr/>
        </p:nvSpPr>
        <p:spPr>
          <a:xfrm>
            <a:off x="381000" y="1497000"/>
            <a:ext cx="2057400" cy="533400"/>
          </a:xfrm>
          <a:prstGeom prst="round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a:t>Product</a:t>
            </a:r>
          </a:p>
        </p:txBody>
      </p:sp>
      <p:sp>
        <p:nvSpPr>
          <p:cNvPr id="3" name="Rounded Rectangle 2"/>
          <p:cNvSpPr/>
          <p:nvPr/>
        </p:nvSpPr>
        <p:spPr>
          <a:xfrm>
            <a:off x="381000" y="2351400"/>
            <a:ext cx="2057400" cy="3870000"/>
          </a:xfrm>
          <a:prstGeom prst="roundRect">
            <a:avLst>
              <a:gd name="adj" fmla="val 6855"/>
            </a:avLst>
          </a:prstGeom>
          <a:solidFill>
            <a:schemeClr val="tx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14300" indent="-114300" algn="l">
              <a:buFont typeface="Arial" charset="0"/>
              <a:buChar char="•"/>
            </a:pPr>
            <a:r>
              <a:rPr lang="en-US" sz="1400" dirty="0">
                <a:solidFill>
                  <a:schemeClr val="bg1"/>
                </a:solidFill>
              </a:rPr>
              <a:t>Physical good</a:t>
            </a:r>
          </a:p>
          <a:p>
            <a:pPr marL="114300" indent="-114300" algn="l">
              <a:buFont typeface="Arial" charset="0"/>
              <a:buChar char="•"/>
            </a:pPr>
            <a:r>
              <a:rPr lang="en-US" sz="1400" dirty="0">
                <a:solidFill>
                  <a:schemeClr val="bg1"/>
                </a:solidFill>
              </a:rPr>
              <a:t>Service</a:t>
            </a:r>
          </a:p>
          <a:p>
            <a:pPr marL="114300" indent="-114300" algn="l">
              <a:buFont typeface="Arial" charset="0"/>
              <a:buChar char="•"/>
            </a:pPr>
            <a:r>
              <a:rPr lang="en-US" sz="1400" dirty="0">
                <a:solidFill>
                  <a:schemeClr val="bg1"/>
                </a:solidFill>
              </a:rPr>
              <a:t>Features</a:t>
            </a:r>
          </a:p>
          <a:p>
            <a:pPr marL="114300" indent="-114300" algn="l">
              <a:buFont typeface="Arial" charset="0"/>
              <a:buChar char="•"/>
            </a:pPr>
            <a:r>
              <a:rPr lang="en-US" sz="1400" dirty="0">
                <a:solidFill>
                  <a:schemeClr val="bg1"/>
                </a:solidFill>
              </a:rPr>
              <a:t>Benefits</a:t>
            </a:r>
          </a:p>
          <a:p>
            <a:pPr marL="114300" indent="-114300" algn="l">
              <a:buFont typeface="Arial" charset="0"/>
              <a:buChar char="•"/>
            </a:pPr>
            <a:r>
              <a:rPr lang="en-US" sz="1400" dirty="0">
                <a:solidFill>
                  <a:schemeClr val="bg1"/>
                </a:solidFill>
              </a:rPr>
              <a:t>Quality level</a:t>
            </a:r>
          </a:p>
          <a:p>
            <a:pPr marL="114300" indent="-114300" algn="l">
              <a:buFont typeface="Arial" charset="0"/>
              <a:buChar char="•"/>
            </a:pPr>
            <a:r>
              <a:rPr lang="en-US" sz="1400" dirty="0">
                <a:solidFill>
                  <a:schemeClr val="bg1"/>
                </a:solidFill>
              </a:rPr>
              <a:t>Accessories</a:t>
            </a:r>
          </a:p>
          <a:p>
            <a:pPr marL="114300" indent="-114300" algn="l">
              <a:buFont typeface="Arial" charset="0"/>
              <a:buChar char="•"/>
            </a:pPr>
            <a:r>
              <a:rPr lang="en-US" sz="1400" dirty="0">
                <a:solidFill>
                  <a:schemeClr val="bg1"/>
                </a:solidFill>
              </a:rPr>
              <a:t>Installation</a:t>
            </a:r>
          </a:p>
          <a:p>
            <a:pPr marL="114300" indent="-114300" algn="l">
              <a:buFont typeface="Arial" charset="0"/>
              <a:buChar char="•"/>
            </a:pPr>
            <a:r>
              <a:rPr lang="en-US" sz="1400" dirty="0">
                <a:solidFill>
                  <a:schemeClr val="bg1"/>
                </a:solidFill>
              </a:rPr>
              <a:t>Warranty</a:t>
            </a:r>
          </a:p>
          <a:p>
            <a:pPr marL="114300" indent="-114300" algn="l">
              <a:buFont typeface="Arial" charset="0"/>
              <a:buChar char="•"/>
            </a:pPr>
            <a:r>
              <a:rPr lang="en-US" sz="1400" dirty="0">
                <a:solidFill>
                  <a:schemeClr val="bg1"/>
                </a:solidFill>
              </a:rPr>
              <a:t>Product lines</a:t>
            </a:r>
          </a:p>
          <a:p>
            <a:pPr marL="114300" indent="-114300" algn="l">
              <a:buFont typeface="Arial" charset="0"/>
              <a:buChar char="•"/>
            </a:pPr>
            <a:r>
              <a:rPr lang="en-US" sz="1400" dirty="0">
                <a:solidFill>
                  <a:schemeClr val="bg1"/>
                </a:solidFill>
              </a:rPr>
              <a:t>Packaging</a:t>
            </a:r>
          </a:p>
          <a:p>
            <a:pPr marL="114300" indent="-114300" algn="l">
              <a:buFont typeface="Arial" charset="0"/>
              <a:buChar char="•"/>
            </a:pPr>
            <a:r>
              <a:rPr lang="en-US" sz="1400" dirty="0">
                <a:solidFill>
                  <a:schemeClr val="bg1"/>
                </a:solidFill>
              </a:rPr>
              <a:t>Branding</a:t>
            </a:r>
          </a:p>
        </p:txBody>
      </p:sp>
      <p:sp>
        <p:nvSpPr>
          <p:cNvPr id="4" name="Down Arrow 3"/>
          <p:cNvSpPr/>
          <p:nvPr/>
        </p:nvSpPr>
        <p:spPr>
          <a:xfrm>
            <a:off x="952500" y="2079600"/>
            <a:ext cx="870438" cy="228600"/>
          </a:xfrm>
          <a:prstGeom prst="down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ounded Rectangle 11"/>
          <p:cNvSpPr/>
          <p:nvPr/>
        </p:nvSpPr>
        <p:spPr>
          <a:xfrm>
            <a:off x="2514600" y="1497000"/>
            <a:ext cx="2057400" cy="533400"/>
          </a:xfrm>
          <a:prstGeom prst="roundRect">
            <a:avLst/>
          </a:prstGeom>
          <a:solidFill>
            <a:srgbClr val="7030A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a:t>Place</a:t>
            </a:r>
            <a:endParaRPr lang="en-US" sz="2000" dirty="0"/>
          </a:p>
        </p:txBody>
      </p:sp>
      <p:sp>
        <p:nvSpPr>
          <p:cNvPr id="13" name="Rounded Rectangle 12"/>
          <p:cNvSpPr/>
          <p:nvPr/>
        </p:nvSpPr>
        <p:spPr>
          <a:xfrm>
            <a:off x="2514600" y="2351400"/>
            <a:ext cx="2057400" cy="3870000"/>
          </a:xfrm>
          <a:prstGeom prst="roundRect">
            <a:avLst>
              <a:gd name="adj" fmla="val 6855"/>
            </a:avLst>
          </a:prstGeom>
          <a:solidFill>
            <a:schemeClr val="tx1"/>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14300" indent="-114300" algn="l">
              <a:buFont typeface="Arial" charset="0"/>
              <a:buChar char="•"/>
            </a:pPr>
            <a:r>
              <a:rPr lang="en-US" sz="1400" dirty="0">
                <a:solidFill>
                  <a:schemeClr val="bg1"/>
                </a:solidFill>
              </a:rPr>
              <a:t>Objectives</a:t>
            </a:r>
          </a:p>
          <a:p>
            <a:pPr marL="114300" indent="-114300" algn="l">
              <a:buFont typeface="Arial" charset="0"/>
              <a:buChar char="•"/>
            </a:pPr>
            <a:r>
              <a:rPr lang="en-US" sz="1400" dirty="0">
                <a:solidFill>
                  <a:schemeClr val="bg1"/>
                </a:solidFill>
              </a:rPr>
              <a:t>Channel type</a:t>
            </a:r>
          </a:p>
          <a:p>
            <a:pPr marL="114300" indent="-114300" algn="l">
              <a:buFont typeface="Arial" charset="0"/>
              <a:buChar char="•"/>
            </a:pPr>
            <a:r>
              <a:rPr lang="en-US" sz="1400" dirty="0">
                <a:solidFill>
                  <a:schemeClr val="bg1"/>
                </a:solidFill>
              </a:rPr>
              <a:t>Market exposure</a:t>
            </a:r>
          </a:p>
          <a:p>
            <a:pPr marL="114300" indent="-114300" algn="l">
              <a:buFont typeface="Arial" charset="0"/>
              <a:buChar char="•"/>
            </a:pPr>
            <a:r>
              <a:rPr lang="en-US" sz="1400" dirty="0">
                <a:solidFill>
                  <a:schemeClr val="bg1"/>
                </a:solidFill>
              </a:rPr>
              <a:t>Kinds of intermediaries</a:t>
            </a:r>
          </a:p>
          <a:p>
            <a:pPr marL="114300" indent="-114300" algn="l">
              <a:buFont typeface="Arial" charset="0"/>
              <a:buChar char="•"/>
            </a:pPr>
            <a:r>
              <a:rPr lang="en-US" sz="1400" dirty="0">
                <a:solidFill>
                  <a:schemeClr val="bg1"/>
                </a:solidFill>
              </a:rPr>
              <a:t>Kinds and locations of stores</a:t>
            </a:r>
          </a:p>
          <a:p>
            <a:pPr marL="114300" indent="-114300" algn="l">
              <a:buFont typeface="Arial" charset="0"/>
              <a:buChar char="•"/>
            </a:pPr>
            <a:r>
              <a:rPr lang="en-US" sz="1400" dirty="0">
                <a:solidFill>
                  <a:schemeClr val="bg1"/>
                </a:solidFill>
              </a:rPr>
              <a:t>How to handle transporting and storing</a:t>
            </a:r>
          </a:p>
          <a:p>
            <a:pPr marL="114300" indent="-114300" algn="l">
              <a:buFont typeface="Arial" charset="0"/>
              <a:buChar char="•"/>
            </a:pPr>
            <a:r>
              <a:rPr lang="en-US" sz="1400" dirty="0">
                <a:solidFill>
                  <a:schemeClr val="bg1"/>
                </a:solidFill>
              </a:rPr>
              <a:t>Service levels</a:t>
            </a:r>
          </a:p>
          <a:p>
            <a:pPr marL="114300" indent="-114300" algn="l">
              <a:buFont typeface="Arial" charset="0"/>
              <a:buChar char="•"/>
            </a:pPr>
            <a:r>
              <a:rPr lang="en-US" sz="1400" dirty="0">
                <a:solidFill>
                  <a:schemeClr val="bg1"/>
                </a:solidFill>
              </a:rPr>
              <a:t>Recruiting intermediaries</a:t>
            </a:r>
          </a:p>
          <a:p>
            <a:pPr marL="114300" indent="-114300" algn="l">
              <a:buFont typeface="Arial" charset="0"/>
              <a:buChar char="•"/>
            </a:pPr>
            <a:r>
              <a:rPr lang="en-US" sz="1400" dirty="0">
                <a:solidFill>
                  <a:schemeClr val="bg1"/>
                </a:solidFill>
              </a:rPr>
              <a:t>Managing channels</a:t>
            </a:r>
          </a:p>
        </p:txBody>
      </p:sp>
      <p:sp>
        <p:nvSpPr>
          <p:cNvPr id="14" name="Down Arrow 13"/>
          <p:cNvSpPr/>
          <p:nvPr/>
        </p:nvSpPr>
        <p:spPr>
          <a:xfrm>
            <a:off x="3086100" y="2079600"/>
            <a:ext cx="870438" cy="228600"/>
          </a:xfrm>
          <a:prstGeom prst="downArrow">
            <a:avLst/>
          </a:prstGeom>
          <a:solidFill>
            <a:srgbClr val="7030A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ounded Rectangle 20"/>
          <p:cNvSpPr/>
          <p:nvPr/>
        </p:nvSpPr>
        <p:spPr>
          <a:xfrm>
            <a:off x="4648200" y="1510787"/>
            <a:ext cx="2057400" cy="533400"/>
          </a:xfrm>
          <a:prstGeom prst="round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Promotion</a:t>
            </a:r>
          </a:p>
        </p:txBody>
      </p:sp>
      <p:sp>
        <p:nvSpPr>
          <p:cNvPr id="22" name="Rounded Rectangle 21"/>
          <p:cNvSpPr/>
          <p:nvPr/>
        </p:nvSpPr>
        <p:spPr>
          <a:xfrm>
            <a:off x="4648200" y="2365187"/>
            <a:ext cx="2057400" cy="3870000"/>
          </a:xfrm>
          <a:prstGeom prst="roundRect">
            <a:avLst>
              <a:gd name="adj" fmla="val 6855"/>
            </a:avLst>
          </a:prstGeom>
          <a:solidFill>
            <a:schemeClr val="tx1"/>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14300" indent="-114300" algn="l">
              <a:buFont typeface="Arial" charset="0"/>
              <a:buChar char="•"/>
            </a:pPr>
            <a:r>
              <a:rPr lang="en-US" sz="1400" dirty="0">
                <a:solidFill>
                  <a:schemeClr val="bg1"/>
                </a:solidFill>
              </a:rPr>
              <a:t>Objectives</a:t>
            </a:r>
          </a:p>
          <a:p>
            <a:pPr marL="114300" indent="-114300" algn="l">
              <a:buFont typeface="Arial" charset="0"/>
              <a:buChar char="•"/>
            </a:pPr>
            <a:r>
              <a:rPr lang="en-US" sz="1400" dirty="0">
                <a:solidFill>
                  <a:schemeClr val="bg1"/>
                </a:solidFill>
              </a:rPr>
              <a:t>Promotion blend</a:t>
            </a:r>
          </a:p>
          <a:p>
            <a:pPr marL="114300" indent="-114300" algn="l">
              <a:buFont typeface="Arial" charset="0"/>
              <a:buChar char="•"/>
            </a:pPr>
            <a:r>
              <a:rPr lang="en-US" sz="1400" dirty="0">
                <a:solidFill>
                  <a:schemeClr val="bg1"/>
                </a:solidFill>
              </a:rPr>
              <a:t>Salespeople (kind, number, selection, training, motivation)</a:t>
            </a:r>
          </a:p>
          <a:p>
            <a:pPr marL="114300" indent="-114300" algn="l">
              <a:buFont typeface="Arial" charset="0"/>
              <a:buChar char="•"/>
            </a:pPr>
            <a:r>
              <a:rPr lang="en-US" sz="1400" dirty="0">
                <a:solidFill>
                  <a:schemeClr val="bg1"/>
                </a:solidFill>
              </a:rPr>
              <a:t>Advertising (targets, kinds of ads, media type, copy thrust, prepared by whom)</a:t>
            </a:r>
          </a:p>
          <a:p>
            <a:pPr marL="114300" indent="-114300" algn="l">
              <a:buFont typeface="Arial" charset="0"/>
              <a:buChar char="•"/>
            </a:pPr>
            <a:r>
              <a:rPr lang="en-US" sz="1400" dirty="0">
                <a:solidFill>
                  <a:schemeClr val="bg1"/>
                </a:solidFill>
              </a:rPr>
              <a:t>Publicity</a:t>
            </a:r>
          </a:p>
          <a:p>
            <a:pPr marL="114300" indent="-114300" algn="l">
              <a:buFont typeface="Arial" charset="0"/>
              <a:buChar char="•"/>
            </a:pPr>
            <a:r>
              <a:rPr lang="en-US" sz="1400" dirty="0">
                <a:solidFill>
                  <a:schemeClr val="bg1"/>
                </a:solidFill>
              </a:rPr>
              <a:t>Sales promotion</a:t>
            </a:r>
          </a:p>
        </p:txBody>
      </p:sp>
      <p:sp>
        <p:nvSpPr>
          <p:cNvPr id="23" name="Down Arrow 22"/>
          <p:cNvSpPr/>
          <p:nvPr/>
        </p:nvSpPr>
        <p:spPr>
          <a:xfrm>
            <a:off x="5219700" y="2093387"/>
            <a:ext cx="870438" cy="228600"/>
          </a:xfrm>
          <a:prstGeom prst="downArrow">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ounded Rectangle 23"/>
          <p:cNvSpPr/>
          <p:nvPr/>
        </p:nvSpPr>
        <p:spPr>
          <a:xfrm>
            <a:off x="6781800" y="1510787"/>
            <a:ext cx="2057400" cy="533400"/>
          </a:xfrm>
          <a:prstGeom prst="roundRect">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Price</a:t>
            </a:r>
          </a:p>
        </p:txBody>
      </p:sp>
      <p:sp>
        <p:nvSpPr>
          <p:cNvPr id="25" name="Rounded Rectangle 24"/>
          <p:cNvSpPr/>
          <p:nvPr/>
        </p:nvSpPr>
        <p:spPr>
          <a:xfrm>
            <a:off x="6781800" y="2365187"/>
            <a:ext cx="2057400" cy="3870000"/>
          </a:xfrm>
          <a:prstGeom prst="roundRect">
            <a:avLst>
              <a:gd name="adj" fmla="val 6855"/>
            </a:avLst>
          </a:prstGeom>
          <a:solidFill>
            <a:schemeClr val="tx1"/>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14300" indent="-114300" algn="l">
              <a:buFont typeface="Arial" charset="0"/>
              <a:buChar char="•"/>
            </a:pPr>
            <a:r>
              <a:rPr lang="en-US" sz="1400" dirty="0">
                <a:solidFill>
                  <a:schemeClr val="bg1"/>
                </a:solidFill>
              </a:rPr>
              <a:t>Objectives</a:t>
            </a:r>
          </a:p>
          <a:p>
            <a:pPr marL="114300" indent="-114300" algn="l">
              <a:buFont typeface="Arial" charset="0"/>
              <a:buChar char="•"/>
            </a:pPr>
            <a:r>
              <a:rPr lang="en-US" sz="1400" dirty="0">
                <a:solidFill>
                  <a:schemeClr val="bg1"/>
                </a:solidFill>
              </a:rPr>
              <a:t>Flexibility</a:t>
            </a:r>
          </a:p>
          <a:p>
            <a:pPr marL="114300" indent="-114300" algn="l">
              <a:buFont typeface="Arial" charset="0"/>
              <a:buChar char="•"/>
            </a:pPr>
            <a:r>
              <a:rPr lang="en-US" sz="1400" dirty="0">
                <a:solidFill>
                  <a:schemeClr val="bg1"/>
                </a:solidFill>
              </a:rPr>
              <a:t>Level over the product life cycle</a:t>
            </a:r>
          </a:p>
          <a:p>
            <a:pPr marL="114300" indent="-114300" algn="l">
              <a:buFont typeface="Arial" charset="0"/>
              <a:buChar char="•"/>
            </a:pPr>
            <a:r>
              <a:rPr lang="en-US" sz="1400" dirty="0">
                <a:solidFill>
                  <a:schemeClr val="bg1"/>
                </a:solidFill>
              </a:rPr>
              <a:t>Geographic terms</a:t>
            </a:r>
          </a:p>
          <a:p>
            <a:pPr marL="114300" indent="-114300" algn="l">
              <a:buFont typeface="Arial" charset="0"/>
              <a:buChar char="•"/>
            </a:pPr>
            <a:r>
              <a:rPr lang="en-US" sz="1400" dirty="0">
                <a:solidFill>
                  <a:schemeClr val="bg1"/>
                </a:solidFill>
              </a:rPr>
              <a:t>Discounts </a:t>
            </a:r>
          </a:p>
          <a:p>
            <a:pPr marL="114300" indent="-114300" algn="l">
              <a:buFont typeface="Arial" charset="0"/>
              <a:buChar char="•"/>
            </a:pPr>
            <a:r>
              <a:rPr lang="en-US" sz="1400" dirty="0">
                <a:solidFill>
                  <a:schemeClr val="bg1"/>
                </a:solidFill>
              </a:rPr>
              <a:t>Allowances</a:t>
            </a:r>
          </a:p>
        </p:txBody>
      </p:sp>
      <p:sp>
        <p:nvSpPr>
          <p:cNvPr id="26" name="Down Arrow 25"/>
          <p:cNvSpPr/>
          <p:nvPr/>
        </p:nvSpPr>
        <p:spPr>
          <a:xfrm>
            <a:off x="7353300" y="2093387"/>
            <a:ext cx="870438" cy="228600"/>
          </a:xfrm>
          <a:prstGeom prst="downArrow">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1309097631"/>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up)">
                                      <p:cBhvr>
                                        <p:cTn id="11" dur="500"/>
                                        <p:tgtEl>
                                          <p:spTgt spid="4"/>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up)">
                                      <p:cBhvr>
                                        <p:cTn id="15" dur="500"/>
                                        <p:tgtEl>
                                          <p:spTgt spid="3"/>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1" fill="hold" grpId="0" nodeType="click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wipe(up)">
                                      <p:cBhvr>
                                        <p:cTn id="20" dur="500"/>
                                        <p:tgtEl>
                                          <p:spTgt spid="12"/>
                                        </p:tgtEl>
                                      </p:cBhvr>
                                    </p:animEffect>
                                  </p:childTnLst>
                                </p:cTn>
                              </p:par>
                            </p:childTnLst>
                          </p:cTn>
                        </p:par>
                        <p:par>
                          <p:cTn id="21" fill="hold">
                            <p:stCondLst>
                              <p:cond delay="500"/>
                            </p:stCondLst>
                            <p:childTnLst>
                              <p:par>
                                <p:cTn id="22" presetID="22" presetClass="entr" presetSubtype="1" fill="hold" grpId="0" nodeType="after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wipe(up)">
                                      <p:cBhvr>
                                        <p:cTn id="24" dur="500"/>
                                        <p:tgtEl>
                                          <p:spTgt spid="14"/>
                                        </p:tgtEl>
                                      </p:cBhvr>
                                    </p:animEffect>
                                  </p:childTnLst>
                                </p:cTn>
                              </p:par>
                            </p:childTnLst>
                          </p:cTn>
                        </p:par>
                        <p:par>
                          <p:cTn id="25" fill="hold">
                            <p:stCondLst>
                              <p:cond delay="1000"/>
                            </p:stCondLst>
                            <p:childTnLst>
                              <p:par>
                                <p:cTn id="26" presetID="22" presetClass="entr" presetSubtype="1" fill="hold" grpId="0" nodeType="after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wipe(up)">
                                      <p:cBhvr>
                                        <p:cTn id="28" dur="500"/>
                                        <p:tgtEl>
                                          <p:spTgt spid="13"/>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1" fill="hold" grpId="0" nodeType="clickEffect">
                                  <p:stCondLst>
                                    <p:cond delay="0"/>
                                  </p:stCondLst>
                                  <p:childTnLst>
                                    <p:set>
                                      <p:cBhvr>
                                        <p:cTn id="32" dur="1" fill="hold">
                                          <p:stCondLst>
                                            <p:cond delay="0"/>
                                          </p:stCondLst>
                                        </p:cTn>
                                        <p:tgtEl>
                                          <p:spTgt spid="21"/>
                                        </p:tgtEl>
                                        <p:attrNameLst>
                                          <p:attrName>style.visibility</p:attrName>
                                        </p:attrNameLst>
                                      </p:cBhvr>
                                      <p:to>
                                        <p:strVal val="visible"/>
                                      </p:to>
                                    </p:set>
                                    <p:animEffect transition="in" filter="wipe(up)">
                                      <p:cBhvr>
                                        <p:cTn id="33" dur="500"/>
                                        <p:tgtEl>
                                          <p:spTgt spid="21"/>
                                        </p:tgtEl>
                                      </p:cBhvr>
                                    </p:animEffect>
                                  </p:childTnLst>
                                </p:cTn>
                              </p:par>
                            </p:childTnLst>
                          </p:cTn>
                        </p:par>
                        <p:par>
                          <p:cTn id="34" fill="hold">
                            <p:stCondLst>
                              <p:cond delay="500"/>
                            </p:stCondLst>
                            <p:childTnLst>
                              <p:par>
                                <p:cTn id="35" presetID="22" presetClass="entr" presetSubtype="1" fill="hold" grpId="0" nodeType="afterEffect">
                                  <p:stCondLst>
                                    <p:cond delay="0"/>
                                  </p:stCondLst>
                                  <p:childTnLst>
                                    <p:set>
                                      <p:cBhvr>
                                        <p:cTn id="36" dur="1" fill="hold">
                                          <p:stCondLst>
                                            <p:cond delay="0"/>
                                          </p:stCondLst>
                                        </p:cTn>
                                        <p:tgtEl>
                                          <p:spTgt spid="23"/>
                                        </p:tgtEl>
                                        <p:attrNameLst>
                                          <p:attrName>style.visibility</p:attrName>
                                        </p:attrNameLst>
                                      </p:cBhvr>
                                      <p:to>
                                        <p:strVal val="visible"/>
                                      </p:to>
                                    </p:set>
                                    <p:animEffect transition="in" filter="wipe(up)">
                                      <p:cBhvr>
                                        <p:cTn id="37" dur="500"/>
                                        <p:tgtEl>
                                          <p:spTgt spid="23"/>
                                        </p:tgtEl>
                                      </p:cBhvr>
                                    </p:animEffect>
                                  </p:childTnLst>
                                </p:cTn>
                              </p:par>
                            </p:childTnLst>
                          </p:cTn>
                        </p:par>
                        <p:par>
                          <p:cTn id="38" fill="hold">
                            <p:stCondLst>
                              <p:cond delay="1000"/>
                            </p:stCondLst>
                            <p:childTnLst>
                              <p:par>
                                <p:cTn id="39" presetID="22" presetClass="entr" presetSubtype="1" fill="hold" grpId="0" nodeType="afterEffect">
                                  <p:stCondLst>
                                    <p:cond delay="0"/>
                                  </p:stCondLst>
                                  <p:childTnLst>
                                    <p:set>
                                      <p:cBhvr>
                                        <p:cTn id="40" dur="1" fill="hold">
                                          <p:stCondLst>
                                            <p:cond delay="0"/>
                                          </p:stCondLst>
                                        </p:cTn>
                                        <p:tgtEl>
                                          <p:spTgt spid="22"/>
                                        </p:tgtEl>
                                        <p:attrNameLst>
                                          <p:attrName>style.visibility</p:attrName>
                                        </p:attrNameLst>
                                      </p:cBhvr>
                                      <p:to>
                                        <p:strVal val="visible"/>
                                      </p:to>
                                    </p:set>
                                    <p:animEffect transition="in" filter="wipe(up)">
                                      <p:cBhvr>
                                        <p:cTn id="41" dur="500"/>
                                        <p:tgtEl>
                                          <p:spTgt spid="22"/>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1" fill="hold" grpId="0" nodeType="clickEffect">
                                  <p:stCondLst>
                                    <p:cond delay="0"/>
                                  </p:stCondLst>
                                  <p:childTnLst>
                                    <p:set>
                                      <p:cBhvr>
                                        <p:cTn id="45" dur="1" fill="hold">
                                          <p:stCondLst>
                                            <p:cond delay="0"/>
                                          </p:stCondLst>
                                        </p:cTn>
                                        <p:tgtEl>
                                          <p:spTgt spid="24"/>
                                        </p:tgtEl>
                                        <p:attrNameLst>
                                          <p:attrName>style.visibility</p:attrName>
                                        </p:attrNameLst>
                                      </p:cBhvr>
                                      <p:to>
                                        <p:strVal val="visible"/>
                                      </p:to>
                                    </p:set>
                                    <p:animEffect transition="in" filter="wipe(up)">
                                      <p:cBhvr>
                                        <p:cTn id="46" dur="500"/>
                                        <p:tgtEl>
                                          <p:spTgt spid="24"/>
                                        </p:tgtEl>
                                      </p:cBhvr>
                                    </p:animEffect>
                                  </p:childTnLst>
                                </p:cTn>
                              </p:par>
                            </p:childTnLst>
                          </p:cTn>
                        </p:par>
                        <p:par>
                          <p:cTn id="47" fill="hold">
                            <p:stCondLst>
                              <p:cond delay="500"/>
                            </p:stCondLst>
                            <p:childTnLst>
                              <p:par>
                                <p:cTn id="48" presetID="22" presetClass="entr" presetSubtype="1" fill="hold" grpId="0" nodeType="afterEffect">
                                  <p:stCondLst>
                                    <p:cond delay="0"/>
                                  </p:stCondLst>
                                  <p:childTnLst>
                                    <p:set>
                                      <p:cBhvr>
                                        <p:cTn id="49" dur="1" fill="hold">
                                          <p:stCondLst>
                                            <p:cond delay="0"/>
                                          </p:stCondLst>
                                        </p:cTn>
                                        <p:tgtEl>
                                          <p:spTgt spid="26"/>
                                        </p:tgtEl>
                                        <p:attrNameLst>
                                          <p:attrName>style.visibility</p:attrName>
                                        </p:attrNameLst>
                                      </p:cBhvr>
                                      <p:to>
                                        <p:strVal val="visible"/>
                                      </p:to>
                                    </p:set>
                                    <p:animEffect transition="in" filter="wipe(up)">
                                      <p:cBhvr>
                                        <p:cTn id="50" dur="500"/>
                                        <p:tgtEl>
                                          <p:spTgt spid="26"/>
                                        </p:tgtEl>
                                      </p:cBhvr>
                                    </p:animEffect>
                                  </p:childTnLst>
                                </p:cTn>
                              </p:par>
                            </p:childTnLst>
                          </p:cTn>
                        </p:par>
                        <p:par>
                          <p:cTn id="51" fill="hold">
                            <p:stCondLst>
                              <p:cond delay="1000"/>
                            </p:stCondLst>
                            <p:childTnLst>
                              <p:par>
                                <p:cTn id="52" presetID="22" presetClass="entr" presetSubtype="1" fill="hold" grpId="0" nodeType="afterEffect">
                                  <p:stCondLst>
                                    <p:cond delay="0"/>
                                  </p:stCondLst>
                                  <p:childTnLst>
                                    <p:set>
                                      <p:cBhvr>
                                        <p:cTn id="53" dur="1" fill="hold">
                                          <p:stCondLst>
                                            <p:cond delay="0"/>
                                          </p:stCondLst>
                                        </p:cTn>
                                        <p:tgtEl>
                                          <p:spTgt spid="25"/>
                                        </p:tgtEl>
                                        <p:attrNameLst>
                                          <p:attrName>style.visibility</p:attrName>
                                        </p:attrNameLst>
                                      </p:cBhvr>
                                      <p:to>
                                        <p:strVal val="visible"/>
                                      </p:to>
                                    </p:set>
                                    <p:animEffect transition="in" filter="wipe(up)">
                                      <p:cBhvr>
                                        <p:cTn id="54"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12" grpId="0" animBg="1"/>
      <p:bldP spid="13" grpId="0" animBg="1"/>
      <p:bldP spid="14" grpId="0" animBg="1"/>
      <p:bldP spid="21" grpId="0" animBg="1"/>
      <p:bldP spid="22" grpId="0" animBg="1"/>
      <p:bldP spid="23" grpId="0" animBg="1"/>
      <p:bldP spid="24" grpId="0" animBg="1"/>
      <p:bldP spid="25" grpId="0" animBg="1"/>
      <p:bldP spid="26" grpId="0" animBg="1"/>
    </p:bld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4818" name="Title 12"/>
          <p:cNvSpPr>
            <a:spLocks noGrp="1"/>
          </p:cNvSpPr>
          <p:nvPr>
            <p:ph type="title"/>
          </p:nvPr>
        </p:nvSpPr>
        <p:spPr>
          <a:xfrm>
            <a:off x="457200" y="-76200"/>
            <a:ext cx="8229600" cy="1398587"/>
          </a:xfrm>
        </p:spPr>
        <p:txBody>
          <a:bodyPr>
            <a:normAutofit fontScale="90000"/>
          </a:bodyPr>
          <a:lstStyle/>
          <a:p>
            <a:r>
              <a:rPr lang="en-US" sz="4000" dirty="0"/>
              <a:t>The Marketing Plan Brings </a:t>
            </a:r>
            <a:br>
              <a:rPr lang="en-US" sz="4000" dirty="0"/>
            </a:br>
            <a:r>
              <a:rPr lang="en-US" sz="4000" dirty="0"/>
              <a:t>All the Details Together (Exhibit 19-4)</a:t>
            </a:r>
          </a:p>
        </p:txBody>
      </p:sp>
      <p:grpSp>
        <p:nvGrpSpPr>
          <p:cNvPr id="2" name="Group 2"/>
          <p:cNvGrpSpPr>
            <a:grpSpLocks/>
          </p:cNvGrpSpPr>
          <p:nvPr/>
        </p:nvGrpSpPr>
        <p:grpSpPr bwMode="auto">
          <a:xfrm>
            <a:off x="2181974" y="1606826"/>
            <a:ext cx="4762500" cy="4357134"/>
            <a:chOff x="1344" y="864"/>
            <a:chExt cx="3000" cy="3000"/>
          </a:xfrm>
        </p:grpSpPr>
        <p:sp>
          <p:nvSpPr>
            <p:cNvPr id="12" name="AutoShape 3"/>
            <p:cNvSpPr>
              <a:spLocks noChangeArrowheads="1"/>
            </p:cNvSpPr>
            <p:nvPr/>
          </p:nvSpPr>
          <p:spPr bwMode="auto">
            <a:xfrm>
              <a:off x="1344" y="864"/>
              <a:ext cx="3000" cy="3000"/>
            </a:xfrm>
            <a:prstGeom prst="star16">
              <a:avLst>
                <a:gd name="adj" fmla="val 37500"/>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wrap="none" anchor="ctr"/>
            <a:lstStyle/>
            <a:p>
              <a:pPr>
                <a:defRPr/>
              </a:pPr>
              <a:r>
                <a:rPr lang="en-US" sz="2800" b="1">
                  <a:latin typeface="Arial" pitchFamily="34" charset="0"/>
                  <a:cs typeface="Arial" pitchFamily="34" charset="0"/>
                </a:rPr>
                <a:t>Types of</a:t>
              </a:r>
              <a:br>
                <a:rPr lang="en-US" sz="2800" b="1">
                  <a:latin typeface="Arial" pitchFamily="34" charset="0"/>
                  <a:cs typeface="Arial" pitchFamily="34" charset="0"/>
                </a:rPr>
              </a:br>
              <a:r>
                <a:rPr lang="en-US" sz="2800" b="1">
                  <a:latin typeface="Arial" pitchFamily="34" charset="0"/>
                  <a:cs typeface="Arial" pitchFamily="34" charset="0"/>
                </a:rPr>
                <a:t>Demand-Oriented</a:t>
              </a:r>
              <a:br>
                <a:rPr lang="en-US" sz="2800" b="1">
                  <a:latin typeface="Arial" pitchFamily="34" charset="0"/>
                  <a:cs typeface="Arial" pitchFamily="34" charset="0"/>
                </a:rPr>
              </a:br>
              <a:r>
                <a:rPr lang="en-US" sz="2800" b="1">
                  <a:latin typeface="Arial" pitchFamily="34" charset="0"/>
                  <a:cs typeface="Arial" pitchFamily="34" charset="0"/>
                </a:rPr>
                <a:t>Pricing</a:t>
              </a:r>
              <a:endParaRPr lang="en-US" sz="2200" b="1">
                <a:effectLst>
                  <a:outerShdw blurRad="38100" dist="38100" dir="2700000" algn="tl">
                    <a:srgbClr val="FFFFFF"/>
                  </a:outerShdw>
                </a:effectLst>
                <a:latin typeface="Arial" pitchFamily="34" charset="0"/>
                <a:cs typeface="Arial" pitchFamily="34" charset="0"/>
              </a:endParaRPr>
            </a:p>
          </p:txBody>
        </p:sp>
        <p:sp>
          <p:nvSpPr>
            <p:cNvPr id="13" name="AutoShape 4"/>
            <p:cNvSpPr>
              <a:spLocks noChangeArrowheads="1"/>
            </p:cNvSpPr>
            <p:nvPr/>
          </p:nvSpPr>
          <p:spPr bwMode="auto">
            <a:xfrm>
              <a:off x="1584" y="1104"/>
              <a:ext cx="2544" cy="2544"/>
            </a:xfrm>
            <a:prstGeom prst="star16">
              <a:avLst>
                <a:gd name="adj" fmla="val 37500"/>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wrap="none" anchor="ctr"/>
            <a:lstStyle/>
            <a:p>
              <a:pPr>
                <a:defRPr/>
              </a:pPr>
              <a:r>
                <a:rPr lang="en-US" sz="2800" b="1" dirty="0">
                  <a:latin typeface="Arial" pitchFamily="34" charset="0"/>
                  <a:cs typeface="Arial" pitchFamily="34" charset="0"/>
                </a:rPr>
                <a:t>Key Parts</a:t>
              </a:r>
            </a:p>
            <a:p>
              <a:pPr>
                <a:defRPr/>
              </a:pPr>
              <a:r>
                <a:rPr lang="en-US" sz="2800" b="1" dirty="0">
                  <a:latin typeface="Arial" pitchFamily="34" charset="0"/>
                  <a:cs typeface="Arial" pitchFamily="34" charset="0"/>
                </a:rPr>
                <a:t>of a </a:t>
              </a:r>
            </a:p>
            <a:p>
              <a:pPr>
                <a:defRPr/>
              </a:pPr>
              <a:r>
                <a:rPr lang="en-US" sz="2800" b="1" dirty="0">
                  <a:latin typeface="Arial" pitchFamily="34" charset="0"/>
                  <a:cs typeface="Arial" pitchFamily="34" charset="0"/>
                </a:rPr>
                <a:t>Marketing Plan</a:t>
              </a:r>
              <a:endParaRPr lang="en-US" sz="2800" b="1" dirty="0">
                <a:effectLst>
                  <a:outerShdw blurRad="38100" dist="38100" dir="2700000" algn="tl">
                    <a:srgbClr val="000000"/>
                  </a:outerShdw>
                </a:effectLst>
                <a:latin typeface="Arial" pitchFamily="34" charset="0"/>
                <a:cs typeface="Arial" pitchFamily="34" charset="0"/>
              </a:endParaRPr>
            </a:p>
          </p:txBody>
        </p:sp>
      </p:grpSp>
      <p:sp>
        <p:nvSpPr>
          <p:cNvPr id="34820" name="AutoShape 5">
            <a:hlinkHover r:id="" action="ppaction://macro?name=changecolor"/>
          </p:cNvPr>
          <p:cNvSpPr>
            <a:spLocks noChangeArrowheads="1"/>
          </p:cNvSpPr>
          <p:nvPr/>
        </p:nvSpPr>
        <p:spPr bwMode="auto">
          <a:xfrm>
            <a:off x="3444875" y="1143000"/>
            <a:ext cx="2193925" cy="740255"/>
          </a:xfrm>
          <a:prstGeom prst="roundRect">
            <a:avLst>
              <a:gd name="adj" fmla="val 27292"/>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nSpc>
                <a:spcPct val="70000"/>
              </a:lnSpc>
            </a:pPr>
            <a:r>
              <a:rPr lang="en-US" sz="2000" b="1" dirty="0">
                <a:latin typeface="Arial" pitchFamily="34" charset="0"/>
                <a:cs typeface="Arial" pitchFamily="34" charset="0"/>
              </a:rPr>
              <a:t>Key factors from situation analysis</a:t>
            </a:r>
          </a:p>
        </p:txBody>
      </p:sp>
      <p:sp>
        <p:nvSpPr>
          <p:cNvPr id="34821" name="AutoShape 6">
            <a:hlinkHover r:id="" action="ppaction://macro?name=changecolor"/>
          </p:cNvPr>
          <p:cNvSpPr>
            <a:spLocks noChangeArrowheads="1"/>
          </p:cNvSpPr>
          <p:nvPr/>
        </p:nvSpPr>
        <p:spPr bwMode="auto">
          <a:xfrm>
            <a:off x="6088062" y="2002945"/>
            <a:ext cx="2193925" cy="587855"/>
          </a:xfrm>
          <a:prstGeom prst="roundRect">
            <a:avLst>
              <a:gd name="adj" fmla="val 27292"/>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nSpc>
                <a:spcPct val="85000"/>
              </a:lnSpc>
            </a:pPr>
            <a:r>
              <a:rPr lang="en-US" sz="2000" b="1" dirty="0">
                <a:latin typeface="Arial" pitchFamily="34" charset="0"/>
                <a:cs typeface="Arial" pitchFamily="34" charset="0"/>
              </a:rPr>
              <a:t>Differentiation &amp; positioning</a:t>
            </a:r>
          </a:p>
        </p:txBody>
      </p:sp>
      <p:sp>
        <p:nvSpPr>
          <p:cNvPr id="34822" name="AutoShape 7">
            <a:hlinkHover r:id="" action="ppaction://macro?name=changecolor"/>
          </p:cNvPr>
          <p:cNvSpPr>
            <a:spLocks noChangeArrowheads="1"/>
          </p:cNvSpPr>
          <p:nvPr/>
        </p:nvSpPr>
        <p:spPr bwMode="auto">
          <a:xfrm>
            <a:off x="625475" y="1981200"/>
            <a:ext cx="2193925" cy="587855"/>
          </a:xfrm>
          <a:prstGeom prst="roundRect">
            <a:avLst>
              <a:gd name="adj" fmla="val 27292"/>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nSpc>
                <a:spcPct val="85000"/>
              </a:lnSpc>
            </a:pPr>
            <a:r>
              <a:rPr lang="en-US" sz="2000" b="1" dirty="0">
                <a:latin typeface="Arial" pitchFamily="34" charset="0"/>
                <a:cs typeface="Arial" pitchFamily="34" charset="0"/>
              </a:rPr>
              <a:t>Customer analysis</a:t>
            </a:r>
          </a:p>
        </p:txBody>
      </p:sp>
      <p:sp>
        <p:nvSpPr>
          <p:cNvPr id="34823" name="AutoShape 8">
            <a:hlinkHover r:id="" action="ppaction://macro?name=changecolor"/>
          </p:cNvPr>
          <p:cNvSpPr>
            <a:spLocks noChangeArrowheads="1"/>
          </p:cNvSpPr>
          <p:nvPr/>
        </p:nvSpPr>
        <p:spPr bwMode="auto">
          <a:xfrm>
            <a:off x="320675" y="2612545"/>
            <a:ext cx="2193925" cy="587855"/>
          </a:xfrm>
          <a:prstGeom prst="roundRect">
            <a:avLst>
              <a:gd name="adj" fmla="val 27292"/>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nSpc>
                <a:spcPct val="85000"/>
              </a:lnSpc>
            </a:pPr>
            <a:r>
              <a:rPr lang="en-US" sz="2000" b="1" dirty="0">
                <a:latin typeface="Arial" pitchFamily="34" charset="0"/>
                <a:cs typeface="Arial" pitchFamily="34" charset="0"/>
              </a:rPr>
              <a:t>Competitor analysis</a:t>
            </a:r>
          </a:p>
        </p:txBody>
      </p:sp>
      <p:sp>
        <p:nvSpPr>
          <p:cNvPr id="34824" name="AutoShape 9">
            <a:hlinkHover r:id="" action="ppaction://macro?name=changecolor"/>
          </p:cNvPr>
          <p:cNvSpPr>
            <a:spLocks noChangeArrowheads="1"/>
          </p:cNvSpPr>
          <p:nvPr/>
        </p:nvSpPr>
        <p:spPr bwMode="auto">
          <a:xfrm>
            <a:off x="410556" y="3276600"/>
            <a:ext cx="2193925" cy="587855"/>
          </a:xfrm>
          <a:prstGeom prst="roundRect">
            <a:avLst>
              <a:gd name="adj" fmla="val 27292"/>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nSpc>
                <a:spcPct val="85000"/>
              </a:lnSpc>
            </a:pPr>
            <a:r>
              <a:rPr lang="en-US" sz="2000" b="1" dirty="0">
                <a:latin typeface="Arial" pitchFamily="34" charset="0"/>
                <a:cs typeface="Arial" pitchFamily="34" charset="0"/>
              </a:rPr>
              <a:t>Company analysis</a:t>
            </a:r>
          </a:p>
        </p:txBody>
      </p:sp>
      <p:sp>
        <p:nvSpPr>
          <p:cNvPr id="34825" name="AutoShape 10">
            <a:hlinkHover r:id="" action="ppaction://macro?name=changecolor"/>
          </p:cNvPr>
          <p:cNvSpPr>
            <a:spLocks noChangeArrowheads="1"/>
          </p:cNvSpPr>
          <p:nvPr/>
        </p:nvSpPr>
        <p:spPr bwMode="auto">
          <a:xfrm>
            <a:off x="1166812" y="1357866"/>
            <a:ext cx="2193925" cy="587855"/>
          </a:xfrm>
          <a:prstGeom prst="roundRect">
            <a:avLst>
              <a:gd name="adj" fmla="val 27292"/>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nSpc>
                <a:spcPct val="85000"/>
              </a:lnSpc>
            </a:pPr>
            <a:r>
              <a:rPr lang="en-US" sz="2000" b="1" dirty="0">
                <a:latin typeface="Arial" pitchFamily="34" charset="0"/>
                <a:cs typeface="Arial" pitchFamily="34" charset="0"/>
              </a:rPr>
              <a:t>Marketing environment</a:t>
            </a:r>
          </a:p>
        </p:txBody>
      </p:sp>
      <p:sp>
        <p:nvSpPr>
          <p:cNvPr id="34826" name="AutoShape 11">
            <a:hlinkHover r:id="" action="ppaction://macro?name=changecolor"/>
          </p:cNvPr>
          <p:cNvSpPr>
            <a:spLocks noChangeArrowheads="1"/>
          </p:cNvSpPr>
          <p:nvPr/>
        </p:nvSpPr>
        <p:spPr bwMode="auto">
          <a:xfrm>
            <a:off x="6645275" y="2667000"/>
            <a:ext cx="2193925" cy="587855"/>
          </a:xfrm>
          <a:prstGeom prst="roundRect">
            <a:avLst>
              <a:gd name="adj" fmla="val 27292"/>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nSpc>
                <a:spcPct val="85000"/>
              </a:lnSpc>
            </a:pPr>
            <a:r>
              <a:rPr lang="en-US" sz="2000" b="1">
                <a:latin typeface="Arial" pitchFamily="34" charset="0"/>
                <a:cs typeface="Arial" pitchFamily="34" charset="0"/>
              </a:rPr>
              <a:t>Target market</a:t>
            </a:r>
            <a:endParaRPr lang="en-US" sz="2000" b="1" dirty="0">
              <a:latin typeface="Arial" pitchFamily="34" charset="0"/>
              <a:cs typeface="Arial" pitchFamily="34" charset="0"/>
            </a:endParaRPr>
          </a:p>
        </p:txBody>
      </p:sp>
      <p:sp>
        <p:nvSpPr>
          <p:cNvPr id="34827" name="AutoShape 12">
            <a:hlinkHover r:id="" action="ppaction://macro?name=changecolor"/>
          </p:cNvPr>
          <p:cNvSpPr>
            <a:spLocks noChangeArrowheads="1"/>
          </p:cNvSpPr>
          <p:nvPr/>
        </p:nvSpPr>
        <p:spPr bwMode="auto">
          <a:xfrm>
            <a:off x="6645275" y="3938158"/>
            <a:ext cx="2193925" cy="587855"/>
          </a:xfrm>
          <a:prstGeom prst="roundRect">
            <a:avLst>
              <a:gd name="adj" fmla="val 27292"/>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nSpc>
                <a:spcPct val="85000"/>
              </a:lnSpc>
            </a:pPr>
            <a:r>
              <a:rPr lang="en-US" sz="2000" b="1">
                <a:latin typeface="Arial" pitchFamily="34" charset="0"/>
                <a:cs typeface="Arial" pitchFamily="34" charset="0"/>
              </a:rPr>
              <a:t>Place</a:t>
            </a:r>
          </a:p>
        </p:txBody>
      </p:sp>
      <p:sp>
        <p:nvSpPr>
          <p:cNvPr id="34828" name="AutoShape 13">
            <a:hlinkHover r:id="" action="ppaction://macro?name=changecolor"/>
          </p:cNvPr>
          <p:cNvSpPr>
            <a:spLocks noChangeArrowheads="1"/>
          </p:cNvSpPr>
          <p:nvPr/>
        </p:nvSpPr>
        <p:spPr bwMode="auto">
          <a:xfrm>
            <a:off x="6569075" y="4547758"/>
            <a:ext cx="2193925" cy="587855"/>
          </a:xfrm>
          <a:prstGeom prst="roundRect">
            <a:avLst>
              <a:gd name="adj" fmla="val 27292"/>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nSpc>
                <a:spcPct val="85000"/>
              </a:lnSpc>
            </a:pPr>
            <a:r>
              <a:rPr lang="en-US" sz="2000" b="1">
                <a:latin typeface="Arial" pitchFamily="34" charset="0"/>
                <a:cs typeface="Arial" pitchFamily="34" charset="0"/>
              </a:rPr>
              <a:t>Promotion</a:t>
            </a:r>
          </a:p>
        </p:txBody>
      </p:sp>
      <p:sp>
        <p:nvSpPr>
          <p:cNvPr id="34829" name="AutoShape 14">
            <a:hlinkHover r:id="" action="ppaction://macro?name=changecolor"/>
          </p:cNvPr>
          <p:cNvSpPr>
            <a:spLocks noChangeArrowheads="1"/>
          </p:cNvSpPr>
          <p:nvPr/>
        </p:nvSpPr>
        <p:spPr bwMode="auto">
          <a:xfrm>
            <a:off x="6166689" y="5174705"/>
            <a:ext cx="2193925" cy="587855"/>
          </a:xfrm>
          <a:prstGeom prst="roundRect">
            <a:avLst>
              <a:gd name="adj" fmla="val 27292"/>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nSpc>
                <a:spcPct val="85000"/>
              </a:lnSpc>
            </a:pPr>
            <a:r>
              <a:rPr lang="en-US" sz="2000" b="1">
                <a:latin typeface="Arial" pitchFamily="34" charset="0"/>
                <a:cs typeface="Arial" pitchFamily="34" charset="0"/>
              </a:rPr>
              <a:t>Price</a:t>
            </a:r>
          </a:p>
        </p:txBody>
      </p:sp>
      <p:sp>
        <p:nvSpPr>
          <p:cNvPr id="34830" name="AutoShape 15">
            <a:hlinkHover r:id="" action="ppaction://macro?name=changecolor"/>
          </p:cNvPr>
          <p:cNvSpPr>
            <a:spLocks noChangeArrowheads="1"/>
          </p:cNvSpPr>
          <p:nvPr/>
        </p:nvSpPr>
        <p:spPr bwMode="auto">
          <a:xfrm>
            <a:off x="5745162" y="1378226"/>
            <a:ext cx="2193925" cy="587855"/>
          </a:xfrm>
          <a:prstGeom prst="roundRect">
            <a:avLst>
              <a:gd name="adj" fmla="val 27292"/>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nSpc>
                <a:spcPct val="70000"/>
              </a:lnSpc>
            </a:pPr>
            <a:r>
              <a:rPr lang="en-US" sz="2000" b="1" dirty="0">
                <a:latin typeface="Arial" pitchFamily="34" charset="0"/>
                <a:cs typeface="Arial" pitchFamily="34" charset="0"/>
              </a:rPr>
              <a:t>Set marketing plan objectives</a:t>
            </a:r>
          </a:p>
        </p:txBody>
      </p:sp>
      <p:sp>
        <p:nvSpPr>
          <p:cNvPr id="34831" name="AutoShape 16">
            <a:hlinkHover r:id="" action="ppaction://macro?name=changecolor"/>
          </p:cNvPr>
          <p:cNvSpPr>
            <a:spLocks noChangeArrowheads="1"/>
          </p:cNvSpPr>
          <p:nvPr/>
        </p:nvSpPr>
        <p:spPr bwMode="auto">
          <a:xfrm>
            <a:off x="872751" y="4654421"/>
            <a:ext cx="2193925" cy="587855"/>
          </a:xfrm>
          <a:prstGeom prst="roundRect">
            <a:avLst>
              <a:gd name="adj" fmla="val 27292"/>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nSpc>
                <a:spcPct val="85000"/>
              </a:lnSpc>
            </a:pPr>
            <a:r>
              <a:rPr lang="en-US" sz="2000" b="1" dirty="0">
                <a:latin typeface="Arial" pitchFamily="34" charset="0"/>
                <a:cs typeface="Arial" pitchFamily="34" charset="0"/>
              </a:rPr>
              <a:t>Forecasts, budget, timing</a:t>
            </a:r>
          </a:p>
        </p:txBody>
      </p:sp>
      <p:sp>
        <p:nvSpPr>
          <p:cNvPr id="34832" name="AutoShape 17">
            <a:hlinkHover r:id="" action="ppaction://macro?name=changecolor"/>
          </p:cNvPr>
          <p:cNvSpPr>
            <a:spLocks noChangeArrowheads="1"/>
          </p:cNvSpPr>
          <p:nvPr/>
        </p:nvSpPr>
        <p:spPr bwMode="auto">
          <a:xfrm>
            <a:off x="6645275" y="3306813"/>
            <a:ext cx="2193925" cy="587855"/>
          </a:xfrm>
          <a:prstGeom prst="roundRect">
            <a:avLst>
              <a:gd name="adj" fmla="val 27292"/>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nSpc>
                <a:spcPct val="85000"/>
              </a:lnSpc>
            </a:pPr>
            <a:r>
              <a:rPr lang="en-US" sz="2000" b="1">
                <a:latin typeface="Arial" pitchFamily="34" charset="0"/>
                <a:cs typeface="Arial" pitchFamily="34" charset="0"/>
              </a:rPr>
              <a:t>Product </a:t>
            </a:r>
            <a:endParaRPr lang="en-US" sz="2000" b="1" dirty="0">
              <a:latin typeface="Arial" pitchFamily="34" charset="0"/>
              <a:cs typeface="Arial" pitchFamily="34" charset="0"/>
            </a:endParaRPr>
          </a:p>
        </p:txBody>
      </p:sp>
      <p:sp>
        <p:nvSpPr>
          <p:cNvPr id="19" name="AutoShape 16">
            <a:hlinkHover r:id="" action="ppaction://macro?name=changecolor"/>
          </p:cNvPr>
          <p:cNvSpPr>
            <a:spLocks noChangeArrowheads="1"/>
          </p:cNvSpPr>
          <p:nvPr/>
        </p:nvSpPr>
        <p:spPr bwMode="auto">
          <a:xfrm>
            <a:off x="1298406" y="5268083"/>
            <a:ext cx="2193925" cy="587855"/>
          </a:xfrm>
          <a:prstGeom prst="roundRect">
            <a:avLst>
              <a:gd name="adj" fmla="val 27292"/>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nSpc>
                <a:spcPct val="85000"/>
              </a:lnSpc>
            </a:pPr>
            <a:r>
              <a:rPr lang="en-US" sz="2000" b="1">
                <a:latin typeface="Arial" pitchFamily="34" charset="0"/>
                <a:cs typeface="Arial" pitchFamily="34" charset="0"/>
              </a:rPr>
              <a:t>Control</a:t>
            </a:r>
            <a:endParaRPr lang="en-US" sz="2000" b="1" dirty="0">
              <a:latin typeface="Arial" pitchFamily="34" charset="0"/>
              <a:cs typeface="Arial" pitchFamily="34" charset="0"/>
            </a:endParaRPr>
          </a:p>
        </p:txBody>
      </p:sp>
      <p:sp>
        <p:nvSpPr>
          <p:cNvPr id="20" name="AutoShape 16">
            <a:hlinkHover r:id="" action="ppaction://macro?name=changecolor"/>
          </p:cNvPr>
          <p:cNvSpPr>
            <a:spLocks noChangeArrowheads="1"/>
          </p:cNvSpPr>
          <p:nvPr/>
        </p:nvSpPr>
        <p:spPr bwMode="auto">
          <a:xfrm>
            <a:off x="2608762" y="5889145"/>
            <a:ext cx="2193925" cy="587855"/>
          </a:xfrm>
          <a:prstGeom prst="roundRect">
            <a:avLst>
              <a:gd name="adj" fmla="val 27292"/>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nSpc>
                <a:spcPct val="85000"/>
              </a:lnSpc>
            </a:pPr>
            <a:r>
              <a:rPr lang="en-US" sz="2000" b="1">
                <a:latin typeface="Arial" pitchFamily="34" charset="0"/>
                <a:cs typeface="Arial" pitchFamily="34" charset="0"/>
              </a:rPr>
              <a:t>Implementation</a:t>
            </a:r>
            <a:endParaRPr lang="en-US" sz="2000" b="1" dirty="0">
              <a:latin typeface="Arial" pitchFamily="34" charset="0"/>
              <a:cs typeface="Arial" pitchFamily="34" charset="0"/>
            </a:endParaRPr>
          </a:p>
        </p:txBody>
      </p:sp>
      <p:sp>
        <p:nvSpPr>
          <p:cNvPr id="21" name="AutoShape 16">
            <a:hlinkHover r:id="" action="ppaction://macro?name=changecolor"/>
          </p:cNvPr>
          <p:cNvSpPr>
            <a:spLocks noChangeArrowheads="1"/>
          </p:cNvSpPr>
          <p:nvPr/>
        </p:nvSpPr>
        <p:spPr bwMode="auto">
          <a:xfrm>
            <a:off x="4973119" y="5867400"/>
            <a:ext cx="2193925" cy="617591"/>
          </a:xfrm>
          <a:prstGeom prst="roundRect">
            <a:avLst>
              <a:gd name="adj" fmla="val 27292"/>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nSpc>
                <a:spcPct val="85000"/>
              </a:lnSpc>
            </a:pPr>
            <a:r>
              <a:rPr lang="en-US" sz="2000" b="1" dirty="0">
                <a:latin typeface="Arial" pitchFamily="34" charset="0"/>
                <a:cs typeface="Arial" pitchFamily="34" charset="0"/>
              </a:rPr>
              <a:t>Marketing info. needs </a:t>
            </a:r>
          </a:p>
        </p:txBody>
      </p:sp>
      <p:sp>
        <p:nvSpPr>
          <p:cNvPr id="22" name="AutoShape 16">
            <a:hlinkHover r:id="" action="ppaction://macro?name=changecolor"/>
          </p:cNvPr>
          <p:cNvSpPr>
            <a:spLocks noChangeArrowheads="1"/>
          </p:cNvSpPr>
          <p:nvPr/>
        </p:nvSpPr>
        <p:spPr bwMode="auto">
          <a:xfrm>
            <a:off x="344862" y="4036830"/>
            <a:ext cx="2193925" cy="587855"/>
          </a:xfrm>
          <a:prstGeom prst="roundRect">
            <a:avLst>
              <a:gd name="adj" fmla="val 27292"/>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nSpc>
                <a:spcPct val="85000"/>
              </a:lnSpc>
            </a:pPr>
            <a:r>
              <a:rPr lang="en-US" sz="2000" b="1" dirty="0">
                <a:latin typeface="Arial" pitchFamily="34" charset="0"/>
                <a:cs typeface="Arial" pitchFamily="34" charset="0"/>
              </a:rPr>
              <a:t>Risk </a:t>
            </a:r>
            <a:r>
              <a:rPr lang="en-US" sz="2000" b="1">
                <a:latin typeface="Arial" pitchFamily="34" charset="0"/>
                <a:cs typeface="Arial" pitchFamily="34" charset="0"/>
              </a:rPr>
              <a:t>&amp; contingencies</a:t>
            </a:r>
            <a:endParaRPr lang="en-US" sz="2000" b="1" dirty="0">
              <a:latin typeface="Arial" pitchFamily="34" charset="0"/>
              <a:cs typeface="Arial" pitchFamily="34" charset="0"/>
            </a:endParaRPr>
          </a:p>
        </p:txBody>
      </p:sp>
    </p:spTree>
    <p:custDataLst>
      <p:tags r:id="rId1"/>
    </p:custDataLst>
    <p:extLst>
      <p:ext uri="{BB962C8B-B14F-4D97-AF65-F5344CB8AC3E}">
        <p14:creationId xmlns:p14="http://schemas.microsoft.com/office/powerpoint/2010/main" val="1815050637"/>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 presetClass="entr" presetSubtype="32"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out)">
                                      <p:cBhvr>
                                        <p:cTn id="7" dur="500"/>
                                        <p:tgtEl>
                                          <p:spTgt spid="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4824"/>
                                        </p:tgtEl>
                                        <p:attrNameLst>
                                          <p:attrName>style.visibility</p:attrName>
                                        </p:attrNameLst>
                                      </p:cBhvr>
                                      <p:to>
                                        <p:strVal val="visible"/>
                                      </p:to>
                                    </p:set>
                                    <p:animEffect transition="in" filter="wipe(left)">
                                      <p:cBhvr>
                                        <p:cTn id="11" dur="500"/>
                                        <p:tgtEl>
                                          <p:spTgt spid="34824"/>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4823"/>
                                        </p:tgtEl>
                                        <p:attrNameLst>
                                          <p:attrName>style.visibility</p:attrName>
                                        </p:attrNameLst>
                                      </p:cBhvr>
                                      <p:to>
                                        <p:strVal val="visible"/>
                                      </p:to>
                                    </p:set>
                                    <p:animEffect transition="in" filter="wipe(left)">
                                      <p:cBhvr>
                                        <p:cTn id="15" dur="500"/>
                                        <p:tgtEl>
                                          <p:spTgt spid="34823"/>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34822"/>
                                        </p:tgtEl>
                                        <p:attrNameLst>
                                          <p:attrName>style.visibility</p:attrName>
                                        </p:attrNameLst>
                                      </p:cBhvr>
                                      <p:to>
                                        <p:strVal val="visible"/>
                                      </p:to>
                                    </p:set>
                                    <p:animEffect transition="in" filter="wipe(left)">
                                      <p:cBhvr>
                                        <p:cTn id="19" dur="500"/>
                                        <p:tgtEl>
                                          <p:spTgt spid="34822"/>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34825"/>
                                        </p:tgtEl>
                                        <p:attrNameLst>
                                          <p:attrName>style.visibility</p:attrName>
                                        </p:attrNameLst>
                                      </p:cBhvr>
                                      <p:to>
                                        <p:strVal val="visible"/>
                                      </p:to>
                                    </p:set>
                                    <p:animEffect transition="in" filter="wipe(left)">
                                      <p:cBhvr>
                                        <p:cTn id="23" dur="500"/>
                                        <p:tgtEl>
                                          <p:spTgt spid="34825"/>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34820"/>
                                        </p:tgtEl>
                                        <p:attrNameLst>
                                          <p:attrName>style.visibility</p:attrName>
                                        </p:attrNameLst>
                                      </p:cBhvr>
                                      <p:to>
                                        <p:strVal val="visible"/>
                                      </p:to>
                                    </p:set>
                                    <p:animEffect transition="in" filter="wipe(left)">
                                      <p:cBhvr>
                                        <p:cTn id="27" dur="500"/>
                                        <p:tgtEl>
                                          <p:spTgt spid="34820"/>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34830"/>
                                        </p:tgtEl>
                                        <p:attrNameLst>
                                          <p:attrName>style.visibility</p:attrName>
                                        </p:attrNameLst>
                                      </p:cBhvr>
                                      <p:to>
                                        <p:strVal val="visible"/>
                                      </p:to>
                                    </p:set>
                                    <p:animEffect transition="in" filter="wipe(left)">
                                      <p:cBhvr>
                                        <p:cTn id="32" dur="500"/>
                                        <p:tgtEl>
                                          <p:spTgt spid="34830"/>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34821"/>
                                        </p:tgtEl>
                                        <p:attrNameLst>
                                          <p:attrName>style.visibility</p:attrName>
                                        </p:attrNameLst>
                                      </p:cBhvr>
                                      <p:to>
                                        <p:strVal val="visible"/>
                                      </p:to>
                                    </p:set>
                                    <p:animEffect transition="in" filter="wipe(left)">
                                      <p:cBhvr>
                                        <p:cTn id="37" dur="500"/>
                                        <p:tgtEl>
                                          <p:spTgt spid="34821"/>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34826"/>
                                        </p:tgtEl>
                                        <p:attrNameLst>
                                          <p:attrName>style.visibility</p:attrName>
                                        </p:attrNameLst>
                                      </p:cBhvr>
                                      <p:to>
                                        <p:strVal val="visible"/>
                                      </p:to>
                                    </p:set>
                                    <p:animEffect transition="in" filter="wipe(left)">
                                      <p:cBhvr>
                                        <p:cTn id="42" dur="500"/>
                                        <p:tgtEl>
                                          <p:spTgt spid="34826"/>
                                        </p:tgtEl>
                                      </p:cBhvr>
                                    </p:animEffect>
                                  </p:childTnLst>
                                </p:cTn>
                              </p:par>
                            </p:childTnLst>
                          </p:cTn>
                        </p:par>
                        <p:par>
                          <p:cTn id="43" fill="hold">
                            <p:stCondLst>
                              <p:cond delay="500"/>
                            </p:stCondLst>
                            <p:childTnLst>
                              <p:par>
                                <p:cTn id="44" presetID="22" presetClass="entr" presetSubtype="8" fill="hold" grpId="0" nodeType="afterEffect">
                                  <p:stCondLst>
                                    <p:cond delay="0"/>
                                  </p:stCondLst>
                                  <p:childTnLst>
                                    <p:set>
                                      <p:cBhvr>
                                        <p:cTn id="45" dur="1" fill="hold">
                                          <p:stCondLst>
                                            <p:cond delay="0"/>
                                          </p:stCondLst>
                                        </p:cTn>
                                        <p:tgtEl>
                                          <p:spTgt spid="34832"/>
                                        </p:tgtEl>
                                        <p:attrNameLst>
                                          <p:attrName>style.visibility</p:attrName>
                                        </p:attrNameLst>
                                      </p:cBhvr>
                                      <p:to>
                                        <p:strVal val="visible"/>
                                      </p:to>
                                    </p:set>
                                    <p:animEffect transition="in" filter="wipe(left)">
                                      <p:cBhvr>
                                        <p:cTn id="46" dur="500"/>
                                        <p:tgtEl>
                                          <p:spTgt spid="34832"/>
                                        </p:tgtEl>
                                      </p:cBhvr>
                                    </p:animEffect>
                                  </p:childTnLst>
                                </p:cTn>
                              </p:par>
                            </p:childTnLst>
                          </p:cTn>
                        </p:par>
                        <p:par>
                          <p:cTn id="47" fill="hold">
                            <p:stCondLst>
                              <p:cond delay="1000"/>
                            </p:stCondLst>
                            <p:childTnLst>
                              <p:par>
                                <p:cTn id="48" presetID="22" presetClass="entr" presetSubtype="8" fill="hold" grpId="0" nodeType="afterEffect">
                                  <p:stCondLst>
                                    <p:cond delay="0"/>
                                  </p:stCondLst>
                                  <p:childTnLst>
                                    <p:set>
                                      <p:cBhvr>
                                        <p:cTn id="49" dur="1" fill="hold">
                                          <p:stCondLst>
                                            <p:cond delay="0"/>
                                          </p:stCondLst>
                                        </p:cTn>
                                        <p:tgtEl>
                                          <p:spTgt spid="34827"/>
                                        </p:tgtEl>
                                        <p:attrNameLst>
                                          <p:attrName>style.visibility</p:attrName>
                                        </p:attrNameLst>
                                      </p:cBhvr>
                                      <p:to>
                                        <p:strVal val="visible"/>
                                      </p:to>
                                    </p:set>
                                    <p:animEffect transition="in" filter="wipe(left)">
                                      <p:cBhvr>
                                        <p:cTn id="50" dur="500"/>
                                        <p:tgtEl>
                                          <p:spTgt spid="34827"/>
                                        </p:tgtEl>
                                      </p:cBhvr>
                                    </p:animEffect>
                                  </p:childTnLst>
                                </p:cTn>
                              </p:par>
                            </p:childTnLst>
                          </p:cTn>
                        </p:par>
                        <p:par>
                          <p:cTn id="51" fill="hold">
                            <p:stCondLst>
                              <p:cond delay="1500"/>
                            </p:stCondLst>
                            <p:childTnLst>
                              <p:par>
                                <p:cTn id="52" presetID="22" presetClass="entr" presetSubtype="8" fill="hold" grpId="0" nodeType="afterEffect">
                                  <p:stCondLst>
                                    <p:cond delay="0"/>
                                  </p:stCondLst>
                                  <p:childTnLst>
                                    <p:set>
                                      <p:cBhvr>
                                        <p:cTn id="53" dur="1" fill="hold">
                                          <p:stCondLst>
                                            <p:cond delay="0"/>
                                          </p:stCondLst>
                                        </p:cTn>
                                        <p:tgtEl>
                                          <p:spTgt spid="34828"/>
                                        </p:tgtEl>
                                        <p:attrNameLst>
                                          <p:attrName>style.visibility</p:attrName>
                                        </p:attrNameLst>
                                      </p:cBhvr>
                                      <p:to>
                                        <p:strVal val="visible"/>
                                      </p:to>
                                    </p:set>
                                    <p:animEffect transition="in" filter="wipe(left)">
                                      <p:cBhvr>
                                        <p:cTn id="54" dur="500"/>
                                        <p:tgtEl>
                                          <p:spTgt spid="34828"/>
                                        </p:tgtEl>
                                      </p:cBhvr>
                                    </p:animEffect>
                                  </p:childTnLst>
                                </p:cTn>
                              </p:par>
                            </p:childTnLst>
                          </p:cTn>
                        </p:par>
                        <p:par>
                          <p:cTn id="55" fill="hold">
                            <p:stCondLst>
                              <p:cond delay="2000"/>
                            </p:stCondLst>
                            <p:childTnLst>
                              <p:par>
                                <p:cTn id="56" presetID="22" presetClass="entr" presetSubtype="8" fill="hold" grpId="0" nodeType="afterEffect">
                                  <p:stCondLst>
                                    <p:cond delay="0"/>
                                  </p:stCondLst>
                                  <p:childTnLst>
                                    <p:set>
                                      <p:cBhvr>
                                        <p:cTn id="57" dur="1" fill="hold">
                                          <p:stCondLst>
                                            <p:cond delay="0"/>
                                          </p:stCondLst>
                                        </p:cTn>
                                        <p:tgtEl>
                                          <p:spTgt spid="34829"/>
                                        </p:tgtEl>
                                        <p:attrNameLst>
                                          <p:attrName>style.visibility</p:attrName>
                                        </p:attrNameLst>
                                      </p:cBhvr>
                                      <p:to>
                                        <p:strVal val="visible"/>
                                      </p:to>
                                    </p:set>
                                    <p:animEffect transition="in" filter="wipe(left)">
                                      <p:cBhvr>
                                        <p:cTn id="58" dur="500"/>
                                        <p:tgtEl>
                                          <p:spTgt spid="34829"/>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8" fill="hold" grpId="0" nodeType="clickEffect">
                                  <p:stCondLst>
                                    <p:cond delay="0"/>
                                  </p:stCondLst>
                                  <p:childTnLst>
                                    <p:set>
                                      <p:cBhvr>
                                        <p:cTn id="62" dur="1" fill="hold">
                                          <p:stCondLst>
                                            <p:cond delay="0"/>
                                          </p:stCondLst>
                                        </p:cTn>
                                        <p:tgtEl>
                                          <p:spTgt spid="21"/>
                                        </p:tgtEl>
                                        <p:attrNameLst>
                                          <p:attrName>style.visibility</p:attrName>
                                        </p:attrNameLst>
                                      </p:cBhvr>
                                      <p:to>
                                        <p:strVal val="visible"/>
                                      </p:to>
                                    </p:set>
                                    <p:animEffect transition="in" filter="wipe(left)">
                                      <p:cBhvr>
                                        <p:cTn id="63" dur="500"/>
                                        <p:tgtEl>
                                          <p:spTgt spid="21"/>
                                        </p:tgtEl>
                                      </p:cBhvr>
                                    </p:animEffect>
                                  </p:childTnLst>
                                </p:cTn>
                              </p:par>
                            </p:childTnLst>
                          </p:cTn>
                        </p:par>
                      </p:childTnLst>
                    </p:cTn>
                  </p:par>
                  <p:par>
                    <p:cTn id="64" fill="hold">
                      <p:stCondLst>
                        <p:cond delay="indefinite"/>
                      </p:stCondLst>
                      <p:childTnLst>
                        <p:par>
                          <p:cTn id="65" fill="hold">
                            <p:stCondLst>
                              <p:cond delay="0"/>
                            </p:stCondLst>
                            <p:childTnLst>
                              <p:par>
                                <p:cTn id="66" presetID="22" presetClass="entr" presetSubtype="8" fill="hold" grpId="0" nodeType="clickEffect">
                                  <p:stCondLst>
                                    <p:cond delay="0"/>
                                  </p:stCondLst>
                                  <p:childTnLst>
                                    <p:set>
                                      <p:cBhvr>
                                        <p:cTn id="67" dur="1" fill="hold">
                                          <p:stCondLst>
                                            <p:cond delay="0"/>
                                          </p:stCondLst>
                                        </p:cTn>
                                        <p:tgtEl>
                                          <p:spTgt spid="20"/>
                                        </p:tgtEl>
                                        <p:attrNameLst>
                                          <p:attrName>style.visibility</p:attrName>
                                        </p:attrNameLst>
                                      </p:cBhvr>
                                      <p:to>
                                        <p:strVal val="visible"/>
                                      </p:to>
                                    </p:set>
                                    <p:animEffect transition="in" filter="wipe(left)">
                                      <p:cBhvr>
                                        <p:cTn id="68" dur="500"/>
                                        <p:tgtEl>
                                          <p:spTgt spid="20"/>
                                        </p:tgtEl>
                                      </p:cBhvr>
                                    </p:animEffect>
                                  </p:childTnLst>
                                </p:cTn>
                              </p:par>
                            </p:childTnLst>
                          </p:cTn>
                        </p:par>
                        <p:par>
                          <p:cTn id="69" fill="hold">
                            <p:stCondLst>
                              <p:cond delay="500"/>
                            </p:stCondLst>
                            <p:childTnLst>
                              <p:par>
                                <p:cTn id="70" presetID="22" presetClass="entr" presetSubtype="8" fill="hold" grpId="0" nodeType="afterEffect">
                                  <p:stCondLst>
                                    <p:cond delay="0"/>
                                  </p:stCondLst>
                                  <p:childTnLst>
                                    <p:set>
                                      <p:cBhvr>
                                        <p:cTn id="71" dur="1" fill="hold">
                                          <p:stCondLst>
                                            <p:cond delay="0"/>
                                          </p:stCondLst>
                                        </p:cTn>
                                        <p:tgtEl>
                                          <p:spTgt spid="19"/>
                                        </p:tgtEl>
                                        <p:attrNameLst>
                                          <p:attrName>style.visibility</p:attrName>
                                        </p:attrNameLst>
                                      </p:cBhvr>
                                      <p:to>
                                        <p:strVal val="visible"/>
                                      </p:to>
                                    </p:set>
                                    <p:animEffect transition="in" filter="wipe(left)">
                                      <p:cBhvr>
                                        <p:cTn id="72" dur="500"/>
                                        <p:tgtEl>
                                          <p:spTgt spid="19"/>
                                        </p:tgtEl>
                                      </p:cBhvr>
                                    </p:animEffect>
                                  </p:childTnLst>
                                </p:cTn>
                              </p:par>
                            </p:childTnLst>
                          </p:cTn>
                        </p:par>
                        <p:par>
                          <p:cTn id="73" fill="hold">
                            <p:stCondLst>
                              <p:cond delay="1000"/>
                            </p:stCondLst>
                            <p:childTnLst>
                              <p:par>
                                <p:cTn id="74" presetID="22" presetClass="entr" presetSubtype="8" fill="hold" grpId="0" nodeType="afterEffect">
                                  <p:stCondLst>
                                    <p:cond delay="0"/>
                                  </p:stCondLst>
                                  <p:childTnLst>
                                    <p:set>
                                      <p:cBhvr>
                                        <p:cTn id="75" dur="1" fill="hold">
                                          <p:stCondLst>
                                            <p:cond delay="0"/>
                                          </p:stCondLst>
                                        </p:cTn>
                                        <p:tgtEl>
                                          <p:spTgt spid="34831"/>
                                        </p:tgtEl>
                                        <p:attrNameLst>
                                          <p:attrName>style.visibility</p:attrName>
                                        </p:attrNameLst>
                                      </p:cBhvr>
                                      <p:to>
                                        <p:strVal val="visible"/>
                                      </p:to>
                                    </p:set>
                                    <p:animEffect transition="in" filter="wipe(left)">
                                      <p:cBhvr>
                                        <p:cTn id="76" dur="500"/>
                                        <p:tgtEl>
                                          <p:spTgt spid="34831"/>
                                        </p:tgtEl>
                                      </p:cBhvr>
                                    </p:animEffect>
                                  </p:childTnLst>
                                </p:cTn>
                              </p:par>
                            </p:childTnLst>
                          </p:cTn>
                        </p:par>
                        <p:par>
                          <p:cTn id="77" fill="hold">
                            <p:stCondLst>
                              <p:cond delay="1500"/>
                            </p:stCondLst>
                            <p:childTnLst>
                              <p:par>
                                <p:cTn id="78" presetID="22" presetClass="entr" presetSubtype="8" fill="hold" grpId="0" nodeType="afterEffect">
                                  <p:stCondLst>
                                    <p:cond delay="0"/>
                                  </p:stCondLst>
                                  <p:childTnLst>
                                    <p:set>
                                      <p:cBhvr>
                                        <p:cTn id="79" dur="1" fill="hold">
                                          <p:stCondLst>
                                            <p:cond delay="0"/>
                                          </p:stCondLst>
                                        </p:cTn>
                                        <p:tgtEl>
                                          <p:spTgt spid="22"/>
                                        </p:tgtEl>
                                        <p:attrNameLst>
                                          <p:attrName>style.visibility</p:attrName>
                                        </p:attrNameLst>
                                      </p:cBhvr>
                                      <p:to>
                                        <p:strVal val="visible"/>
                                      </p:to>
                                    </p:set>
                                    <p:animEffect transition="in" filter="wipe(left)">
                                      <p:cBhvr>
                                        <p:cTn id="80"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20" grpId="0" animBg="1"/>
      <p:bldP spid="34821" grpId="0" animBg="1"/>
      <p:bldP spid="34822" grpId="0" animBg="1"/>
      <p:bldP spid="34823" grpId="0" animBg="1"/>
      <p:bldP spid="34824" grpId="0" animBg="1"/>
      <p:bldP spid="34825" grpId="0" animBg="1"/>
      <p:bldP spid="34826" grpId="0" animBg="1"/>
      <p:bldP spid="34827" grpId="0" animBg="1"/>
      <p:bldP spid="34828" grpId="0" animBg="1"/>
      <p:bldP spid="34829" grpId="0" animBg="1"/>
      <p:bldP spid="34830" grpId="0" animBg="1"/>
      <p:bldP spid="34831" grpId="0" animBg="1"/>
      <p:bldP spid="34832" grpId="0" animBg="1"/>
      <p:bldP spid="19" grpId="0" animBg="1"/>
      <p:bldP spid="20" grpId="0" animBg="1"/>
      <p:bldP spid="21" grpId="0" animBg="1"/>
      <p:bldP spid="22" grpId="0" animBg="1"/>
    </p:bld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5844" name="Line 28"/>
          <p:cNvSpPr>
            <a:spLocks noChangeShapeType="1"/>
          </p:cNvSpPr>
          <p:nvPr/>
        </p:nvSpPr>
        <p:spPr bwMode="auto">
          <a:xfrm flipV="1">
            <a:off x="2735263" y="4916488"/>
            <a:ext cx="1073150" cy="1139825"/>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5845" name="Line 27"/>
          <p:cNvSpPr>
            <a:spLocks noChangeShapeType="1"/>
          </p:cNvSpPr>
          <p:nvPr/>
        </p:nvSpPr>
        <p:spPr bwMode="auto">
          <a:xfrm flipV="1">
            <a:off x="2735263" y="4691063"/>
            <a:ext cx="820738" cy="414338"/>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5846" name="Line 23"/>
          <p:cNvSpPr>
            <a:spLocks noChangeShapeType="1"/>
          </p:cNvSpPr>
          <p:nvPr/>
        </p:nvSpPr>
        <p:spPr bwMode="auto">
          <a:xfrm>
            <a:off x="2735263" y="1447800"/>
            <a:ext cx="1066800" cy="11430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5848" name="Line 5"/>
          <p:cNvSpPr>
            <a:spLocks noChangeShapeType="1"/>
          </p:cNvSpPr>
          <p:nvPr/>
        </p:nvSpPr>
        <p:spPr bwMode="auto">
          <a:xfrm flipH="1">
            <a:off x="5519738" y="2322513"/>
            <a:ext cx="862013" cy="420688"/>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5849" name="Line 6"/>
          <p:cNvSpPr>
            <a:spLocks noChangeShapeType="1"/>
          </p:cNvSpPr>
          <p:nvPr/>
        </p:nvSpPr>
        <p:spPr bwMode="auto">
          <a:xfrm flipH="1">
            <a:off x="5899151" y="3236913"/>
            <a:ext cx="482600" cy="103188"/>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5850" name="Line 7"/>
          <p:cNvSpPr>
            <a:spLocks noChangeShapeType="1"/>
          </p:cNvSpPr>
          <p:nvPr/>
        </p:nvSpPr>
        <p:spPr bwMode="auto">
          <a:xfrm flipH="1" flipV="1">
            <a:off x="5911851" y="4014788"/>
            <a:ext cx="469900" cy="136525"/>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5851" name="Line 8"/>
          <p:cNvSpPr>
            <a:spLocks noChangeShapeType="1"/>
          </p:cNvSpPr>
          <p:nvPr/>
        </p:nvSpPr>
        <p:spPr bwMode="auto">
          <a:xfrm flipH="1" flipV="1">
            <a:off x="5537201" y="4651375"/>
            <a:ext cx="931863" cy="414338"/>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5852" name="Line 9"/>
          <p:cNvSpPr>
            <a:spLocks noChangeShapeType="1"/>
          </p:cNvSpPr>
          <p:nvPr/>
        </p:nvSpPr>
        <p:spPr bwMode="auto">
          <a:xfrm flipH="1" flipV="1">
            <a:off x="5249863" y="4876800"/>
            <a:ext cx="1131888" cy="1179513"/>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5853" name="AutoShape 10"/>
          <p:cNvSpPr>
            <a:spLocks noChangeArrowheads="1"/>
          </p:cNvSpPr>
          <p:nvPr/>
        </p:nvSpPr>
        <p:spPr bwMode="auto">
          <a:xfrm>
            <a:off x="220663" y="1066800"/>
            <a:ext cx="2514600" cy="762000"/>
          </a:xfrm>
          <a:prstGeom prst="roundRect">
            <a:avLst>
              <a:gd name="adj" fmla="val 37120"/>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nSpc>
                <a:spcPct val="85000"/>
              </a:lnSpc>
            </a:pPr>
            <a:r>
              <a:rPr lang="en-US" sz="2000" b="1" dirty="0">
                <a:latin typeface="Arial" pitchFamily="34" charset="0"/>
                <a:cs typeface="Arial" pitchFamily="34" charset="0"/>
              </a:rPr>
              <a:t>Communication Technologies</a:t>
            </a:r>
          </a:p>
        </p:txBody>
      </p:sp>
      <p:sp>
        <p:nvSpPr>
          <p:cNvPr id="35854" name="AutoShape 11"/>
          <p:cNvSpPr>
            <a:spLocks noChangeArrowheads="1"/>
          </p:cNvSpPr>
          <p:nvPr/>
        </p:nvSpPr>
        <p:spPr bwMode="auto">
          <a:xfrm>
            <a:off x="220663" y="1981200"/>
            <a:ext cx="2514600" cy="762000"/>
          </a:xfrm>
          <a:prstGeom prst="roundRect">
            <a:avLst>
              <a:gd name="adj" fmla="val 37120"/>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nSpc>
                <a:spcPct val="85000"/>
              </a:lnSpc>
            </a:pPr>
            <a:r>
              <a:rPr lang="en-US" sz="2000" b="1" dirty="0">
                <a:latin typeface="Arial" pitchFamily="34" charset="0"/>
                <a:cs typeface="Arial" pitchFamily="34" charset="0"/>
              </a:rPr>
              <a:t>Role of Computerization</a:t>
            </a:r>
          </a:p>
        </p:txBody>
      </p:sp>
      <p:sp>
        <p:nvSpPr>
          <p:cNvPr id="35855" name="AutoShape 12"/>
          <p:cNvSpPr>
            <a:spLocks noChangeArrowheads="1"/>
          </p:cNvSpPr>
          <p:nvPr/>
        </p:nvSpPr>
        <p:spPr bwMode="auto">
          <a:xfrm>
            <a:off x="220663" y="2895600"/>
            <a:ext cx="2514600" cy="762000"/>
          </a:xfrm>
          <a:prstGeom prst="roundRect">
            <a:avLst>
              <a:gd name="adj" fmla="val 37120"/>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nSpc>
                <a:spcPct val="85000"/>
              </a:lnSpc>
            </a:pPr>
            <a:r>
              <a:rPr lang="en-US" sz="2000" b="1" dirty="0">
                <a:latin typeface="Arial" pitchFamily="34" charset="0"/>
                <a:cs typeface="Arial" pitchFamily="34" charset="0"/>
              </a:rPr>
              <a:t>Marketing Research</a:t>
            </a:r>
          </a:p>
        </p:txBody>
      </p:sp>
      <p:sp>
        <p:nvSpPr>
          <p:cNvPr id="35856" name="AutoShape 13"/>
          <p:cNvSpPr>
            <a:spLocks noChangeArrowheads="1"/>
          </p:cNvSpPr>
          <p:nvPr/>
        </p:nvSpPr>
        <p:spPr bwMode="auto">
          <a:xfrm>
            <a:off x="220663" y="3810000"/>
            <a:ext cx="2514600" cy="762000"/>
          </a:xfrm>
          <a:prstGeom prst="roundRect">
            <a:avLst>
              <a:gd name="adj" fmla="val 37120"/>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nSpc>
                <a:spcPct val="85000"/>
              </a:lnSpc>
            </a:pPr>
            <a:r>
              <a:rPr lang="en-US" sz="2000" b="1" dirty="0">
                <a:latin typeface="Arial" pitchFamily="34" charset="0"/>
                <a:cs typeface="Arial" pitchFamily="34" charset="0"/>
              </a:rPr>
              <a:t>Demographic Patterns</a:t>
            </a:r>
          </a:p>
        </p:txBody>
      </p:sp>
      <p:sp>
        <p:nvSpPr>
          <p:cNvPr id="35857" name="AutoShape 14"/>
          <p:cNvSpPr>
            <a:spLocks noChangeArrowheads="1"/>
          </p:cNvSpPr>
          <p:nvPr/>
        </p:nvSpPr>
        <p:spPr bwMode="auto">
          <a:xfrm>
            <a:off x="220663" y="4724400"/>
            <a:ext cx="2514600" cy="762000"/>
          </a:xfrm>
          <a:prstGeom prst="roundRect">
            <a:avLst>
              <a:gd name="adj" fmla="val 37120"/>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nSpc>
                <a:spcPct val="85000"/>
              </a:lnSpc>
            </a:pPr>
            <a:r>
              <a:rPr lang="en-US" sz="1800" b="1" dirty="0">
                <a:latin typeface="Arial" pitchFamily="34" charset="0"/>
                <a:cs typeface="Arial" pitchFamily="34" charset="0"/>
              </a:rPr>
              <a:t>Business &amp; Organizational Customers</a:t>
            </a:r>
          </a:p>
        </p:txBody>
      </p:sp>
      <p:sp>
        <p:nvSpPr>
          <p:cNvPr id="35858" name="AutoShape 15"/>
          <p:cNvSpPr>
            <a:spLocks noChangeArrowheads="1"/>
          </p:cNvSpPr>
          <p:nvPr/>
        </p:nvSpPr>
        <p:spPr bwMode="auto">
          <a:xfrm>
            <a:off x="220663" y="5638800"/>
            <a:ext cx="2514600" cy="762000"/>
          </a:xfrm>
          <a:prstGeom prst="roundRect">
            <a:avLst>
              <a:gd name="adj" fmla="val 37120"/>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nSpc>
                <a:spcPct val="85000"/>
              </a:lnSpc>
            </a:pPr>
            <a:r>
              <a:rPr lang="en-US" sz="2000" b="1" dirty="0">
                <a:latin typeface="Arial" pitchFamily="34" charset="0"/>
                <a:cs typeface="Arial" pitchFamily="34" charset="0"/>
              </a:rPr>
              <a:t>Product</a:t>
            </a:r>
          </a:p>
        </p:txBody>
      </p:sp>
      <p:sp>
        <p:nvSpPr>
          <p:cNvPr id="35847" name="Line 4"/>
          <p:cNvSpPr>
            <a:spLocks noChangeShapeType="1"/>
          </p:cNvSpPr>
          <p:nvPr/>
        </p:nvSpPr>
        <p:spPr bwMode="auto">
          <a:xfrm flipH="1">
            <a:off x="5257801" y="1365250"/>
            <a:ext cx="1211263" cy="11430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5859" name="AutoShape 16"/>
          <p:cNvSpPr>
            <a:spLocks noChangeArrowheads="1"/>
          </p:cNvSpPr>
          <p:nvPr/>
        </p:nvSpPr>
        <p:spPr bwMode="auto">
          <a:xfrm>
            <a:off x="6392863" y="1066800"/>
            <a:ext cx="2514600" cy="762000"/>
          </a:xfrm>
          <a:prstGeom prst="roundRect">
            <a:avLst>
              <a:gd name="adj" fmla="val 37120"/>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nSpc>
                <a:spcPct val="85000"/>
              </a:lnSpc>
            </a:pPr>
            <a:r>
              <a:rPr lang="en-US" sz="2000" b="1" dirty="0">
                <a:latin typeface="Arial" pitchFamily="34" charset="0"/>
                <a:cs typeface="Arial" pitchFamily="34" charset="0"/>
              </a:rPr>
              <a:t>Channels and Logistics</a:t>
            </a:r>
          </a:p>
        </p:txBody>
      </p:sp>
      <p:sp>
        <p:nvSpPr>
          <p:cNvPr id="35860" name="AutoShape 17"/>
          <p:cNvSpPr>
            <a:spLocks noChangeArrowheads="1"/>
          </p:cNvSpPr>
          <p:nvPr/>
        </p:nvSpPr>
        <p:spPr bwMode="auto">
          <a:xfrm>
            <a:off x="6392863" y="1981200"/>
            <a:ext cx="2514600" cy="762000"/>
          </a:xfrm>
          <a:prstGeom prst="roundRect">
            <a:avLst>
              <a:gd name="adj" fmla="val 37120"/>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nSpc>
                <a:spcPct val="85000"/>
              </a:lnSpc>
            </a:pPr>
            <a:r>
              <a:rPr lang="en-US" sz="2000" b="1" dirty="0">
                <a:latin typeface="Arial" pitchFamily="34" charset="0"/>
                <a:cs typeface="Arial" pitchFamily="34" charset="0"/>
              </a:rPr>
              <a:t>Sales Promotion</a:t>
            </a:r>
          </a:p>
        </p:txBody>
      </p:sp>
      <p:sp>
        <p:nvSpPr>
          <p:cNvPr id="35861" name="AutoShape 18"/>
          <p:cNvSpPr>
            <a:spLocks noChangeArrowheads="1"/>
          </p:cNvSpPr>
          <p:nvPr/>
        </p:nvSpPr>
        <p:spPr bwMode="auto">
          <a:xfrm>
            <a:off x="6392863" y="2895600"/>
            <a:ext cx="2514600" cy="762000"/>
          </a:xfrm>
          <a:prstGeom prst="roundRect">
            <a:avLst>
              <a:gd name="adj" fmla="val 37120"/>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nSpc>
                <a:spcPct val="85000"/>
              </a:lnSpc>
            </a:pPr>
            <a:r>
              <a:rPr lang="en-US" sz="2000" b="1" dirty="0">
                <a:latin typeface="Arial" pitchFamily="34" charset="0"/>
                <a:cs typeface="Arial" pitchFamily="34" charset="0"/>
              </a:rPr>
              <a:t>Personal and Mass Selling</a:t>
            </a:r>
          </a:p>
        </p:txBody>
      </p:sp>
      <p:sp>
        <p:nvSpPr>
          <p:cNvPr id="35862" name="AutoShape 19"/>
          <p:cNvSpPr>
            <a:spLocks noChangeArrowheads="1"/>
          </p:cNvSpPr>
          <p:nvPr/>
        </p:nvSpPr>
        <p:spPr bwMode="auto">
          <a:xfrm>
            <a:off x="6392863" y="3810000"/>
            <a:ext cx="2514600" cy="762000"/>
          </a:xfrm>
          <a:prstGeom prst="roundRect">
            <a:avLst>
              <a:gd name="adj" fmla="val 37120"/>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nSpc>
                <a:spcPct val="85000"/>
              </a:lnSpc>
            </a:pPr>
            <a:r>
              <a:rPr lang="en-US" sz="2000" b="1" dirty="0">
                <a:latin typeface="Arial" pitchFamily="34" charset="0"/>
                <a:cs typeface="Arial" pitchFamily="34" charset="0"/>
              </a:rPr>
              <a:t>Pricing</a:t>
            </a:r>
          </a:p>
        </p:txBody>
      </p:sp>
      <p:sp>
        <p:nvSpPr>
          <p:cNvPr id="35863" name="AutoShape 20"/>
          <p:cNvSpPr>
            <a:spLocks noChangeArrowheads="1"/>
          </p:cNvSpPr>
          <p:nvPr/>
        </p:nvSpPr>
        <p:spPr bwMode="auto">
          <a:xfrm>
            <a:off x="6392863" y="4724400"/>
            <a:ext cx="2514600" cy="762000"/>
          </a:xfrm>
          <a:prstGeom prst="roundRect">
            <a:avLst>
              <a:gd name="adj" fmla="val 37120"/>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nSpc>
                <a:spcPct val="85000"/>
              </a:lnSpc>
            </a:pPr>
            <a:r>
              <a:rPr lang="en-US" sz="2000" b="1" dirty="0">
                <a:latin typeface="Arial" pitchFamily="34" charset="0"/>
                <a:cs typeface="Arial" pitchFamily="34" charset="0"/>
              </a:rPr>
              <a:t>International Marketing</a:t>
            </a:r>
          </a:p>
        </p:txBody>
      </p:sp>
      <p:sp>
        <p:nvSpPr>
          <p:cNvPr id="35864" name="AutoShape 21"/>
          <p:cNvSpPr>
            <a:spLocks noChangeArrowheads="1"/>
          </p:cNvSpPr>
          <p:nvPr/>
        </p:nvSpPr>
        <p:spPr bwMode="auto">
          <a:xfrm>
            <a:off x="6392863" y="5638800"/>
            <a:ext cx="2514600" cy="762000"/>
          </a:xfrm>
          <a:prstGeom prst="roundRect">
            <a:avLst>
              <a:gd name="adj" fmla="val 37120"/>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nSpc>
                <a:spcPct val="70000"/>
              </a:lnSpc>
            </a:pPr>
            <a:r>
              <a:rPr lang="en-US" sz="2000" b="1" dirty="0">
                <a:latin typeface="Arial" pitchFamily="34" charset="0"/>
                <a:cs typeface="Arial" pitchFamily="34" charset="0"/>
              </a:rPr>
              <a:t>General</a:t>
            </a:r>
          </a:p>
        </p:txBody>
      </p:sp>
      <p:sp>
        <p:nvSpPr>
          <p:cNvPr id="46" name="Oval 22"/>
          <p:cNvSpPr>
            <a:spLocks noChangeArrowheads="1"/>
          </p:cNvSpPr>
          <p:nvPr/>
        </p:nvSpPr>
        <p:spPr bwMode="auto">
          <a:xfrm>
            <a:off x="3192463" y="2362200"/>
            <a:ext cx="2743200" cy="2743200"/>
          </a:xfrm>
          <a:prstGeom prst="ellipse">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wrap="none" anchor="ctr"/>
          <a:lstStyle/>
          <a:p>
            <a:pPr>
              <a:lnSpc>
                <a:spcPct val="85000"/>
              </a:lnSpc>
              <a:defRPr/>
            </a:pPr>
            <a:r>
              <a:rPr lang="en-US" sz="2000" b="1" dirty="0">
                <a:latin typeface="Arial" pitchFamily="34" charset="0"/>
                <a:cs typeface="Arial" pitchFamily="34" charset="0"/>
              </a:rPr>
              <a:t>Changes/Trends </a:t>
            </a:r>
            <a:br>
              <a:rPr lang="en-US" sz="2000" b="1" dirty="0">
                <a:latin typeface="Arial" pitchFamily="34" charset="0"/>
                <a:cs typeface="Arial" pitchFamily="34" charset="0"/>
              </a:rPr>
            </a:br>
            <a:r>
              <a:rPr lang="en-US" sz="2000" b="1" dirty="0">
                <a:latin typeface="Arial" pitchFamily="34" charset="0"/>
                <a:cs typeface="Arial" pitchFamily="34" charset="0"/>
              </a:rPr>
              <a:t>Affecting </a:t>
            </a:r>
          </a:p>
          <a:p>
            <a:pPr>
              <a:lnSpc>
                <a:spcPct val="85000"/>
              </a:lnSpc>
              <a:defRPr/>
            </a:pPr>
            <a:r>
              <a:rPr lang="en-US" sz="2000" b="1" dirty="0">
                <a:latin typeface="Arial" pitchFamily="34" charset="0"/>
                <a:cs typeface="Arial" pitchFamily="34" charset="0"/>
              </a:rPr>
              <a:t>Marketing Strategy</a:t>
            </a:r>
          </a:p>
          <a:p>
            <a:pPr>
              <a:lnSpc>
                <a:spcPct val="85000"/>
              </a:lnSpc>
              <a:defRPr/>
            </a:pPr>
            <a:r>
              <a:rPr lang="en-US" sz="2000" b="1" dirty="0">
                <a:latin typeface="Arial" pitchFamily="34" charset="0"/>
                <a:cs typeface="Arial" pitchFamily="34" charset="0"/>
              </a:rPr>
              <a:t>Planning</a:t>
            </a:r>
          </a:p>
        </p:txBody>
      </p:sp>
      <p:sp>
        <p:nvSpPr>
          <p:cNvPr id="35868" name="Line 24"/>
          <p:cNvSpPr>
            <a:spLocks noChangeShapeType="1"/>
          </p:cNvSpPr>
          <p:nvPr/>
        </p:nvSpPr>
        <p:spPr bwMode="auto">
          <a:xfrm>
            <a:off x="2735263" y="2362200"/>
            <a:ext cx="835025" cy="420688"/>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5869" name="Line 25"/>
          <p:cNvSpPr>
            <a:spLocks noChangeShapeType="1"/>
          </p:cNvSpPr>
          <p:nvPr/>
        </p:nvSpPr>
        <p:spPr bwMode="auto">
          <a:xfrm>
            <a:off x="2735263" y="3276600"/>
            <a:ext cx="501650" cy="103188"/>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5870" name="Line 26"/>
          <p:cNvSpPr>
            <a:spLocks noChangeShapeType="1"/>
          </p:cNvSpPr>
          <p:nvPr/>
        </p:nvSpPr>
        <p:spPr bwMode="auto">
          <a:xfrm flipV="1">
            <a:off x="2735263" y="4054475"/>
            <a:ext cx="490538" cy="136525"/>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5843" name="Title 12"/>
          <p:cNvSpPr>
            <a:spLocks noGrp="1"/>
          </p:cNvSpPr>
          <p:nvPr>
            <p:ph type="title"/>
          </p:nvPr>
        </p:nvSpPr>
        <p:spPr>
          <a:xfrm>
            <a:off x="457200" y="-76200"/>
            <a:ext cx="8839200" cy="1398587"/>
          </a:xfrm>
        </p:spPr>
        <p:txBody>
          <a:bodyPr>
            <a:noAutofit/>
          </a:bodyPr>
          <a:lstStyle/>
          <a:p>
            <a:r>
              <a:rPr lang="en-CA" sz="2800" dirty="0"/>
              <a:t>Some Important Changes and Trends Affecting Marketing Strategy Planning </a:t>
            </a:r>
            <a:r>
              <a:rPr lang="en-US" sz="2800" dirty="0"/>
              <a:t>(Exhibit 19-5</a:t>
            </a:r>
            <a:r>
              <a:rPr lang="en-US" sz="3000" dirty="0"/>
              <a:t>)</a:t>
            </a:r>
          </a:p>
        </p:txBody>
      </p:sp>
    </p:spTree>
    <p:custDataLst>
      <p:tags r:id="rId1"/>
    </p:custDataLst>
    <p:extLst>
      <p:ext uri="{BB962C8B-B14F-4D97-AF65-F5344CB8AC3E}">
        <p14:creationId xmlns:p14="http://schemas.microsoft.com/office/powerpoint/2010/main" val="341073951"/>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5847"/>
                                        </p:tgtEl>
                                        <p:attrNameLst>
                                          <p:attrName>style.visibility</p:attrName>
                                        </p:attrNameLst>
                                      </p:cBhvr>
                                      <p:to>
                                        <p:strVal val="visible"/>
                                      </p:to>
                                    </p:set>
                                    <p:animEffect transition="in" filter="wipe(left)">
                                      <p:cBhvr>
                                        <p:cTn id="7" dur="500"/>
                                        <p:tgtEl>
                                          <p:spTgt spid="3584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5859"/>
                                        </p:tgtEl>
                                        <p:attrNameLst>
                                          <p:attrName>style.visibility</p:attrName>
                                        </p:attrNameLst>
                                      </p:cBhvr>
                                      <p:to>
                                        <p:strVal val="visible"/>
                                      </p:to>
                                    </p:set>
                                    <p:animEffect transition="in" filter="wipe(left)">
                                      <p:cBhvr>
                                        <p:cTn id="11" dur="500"/>
                                        <p:tgtEl>
                                          <p:spTgt spid="35859"/>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5848"/>
                                        </p:tgtEl>
                                        <p:attrNameLst>
                                          <p:attrName>style.visibility</p:attrName>
                                        </p:attrNameLst>
                                      </p:cBhvr>
                                      <p:to>
                                        <p:strVal val="visible"/>
                                      </p:to>
                                    </p:set>
                                    <p:animEffect transition="in" filter="wipe(left)">
                                      <p:cBhvr>
                                        <p:cTn id="15" dur="500"/>
                                        <p:tgtEl>
                                          <p:spTgt spid="35848"/>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35860"/>
                                        </p:tgtEl>
                                        <p:attrNameLst>
                                          <p:attrName>style.visibility</p:attrName>
                                        </p:attrNameLst>
                                      </p:cBhvr>
                                      <p:to>
                                        <p:strVal val="visible"/>
                                      </p:to>
                                    </p:set>
                                    <p:animEffect transition="in" filter="wipe(left)">
                                      <p:cBhvr>
                                        <p:cTn id="19" dur="500"/>
                                        <p:tgtEl>
                                          <p:spTgt spid="35860"/>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35849"/>
                                        </p:tgtEl>
                                        <p:attrNameLst>
                                          <p:attrName>style.visibility</p:attrName>
                                        </p:attrNameLst>
                                      </p:cBhvr>
                                      <p:to>
                                        <p:strVal val="visible"/>
                                      </p:to>
                                    </p:set>
                                    <p:animEffect transition="in" filter="wipe(left)">
                                      <p:cBhvr>
                                        <p:cTn id="23" dur="500"/>
                                        <p:tgtEl>
                                          <p:spTgt spid="35849"/>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35861"/>
                                        </p:tgtEl>
                                        <p:attrNameLst>
                                          <p:attrName>style.visibility</p:attrName>
                                        </p:attrNameLst>
                                      </p:cBhvr>
                                      <p:to>
                                        <p:strVal val="visible"/>
                                      </p:to>
                                    </p:set>
                                    <p:animEffect transition="in" filter="wipe(left)">
                                      <p:cBhvr>
                                        <p:cTn id="27" dur="500"/>
                                        <p:tgtEl>
                                          <p:spTgt spid="35861"/>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35850"/>
                                        </p:tgtEl>
                                        <p:attrNameLst>
                                          <p:attrName>style.visibility</p:attrName>
                                        </p:attrNameLst>
                                      </p:cBhvr>
                                      <p:to>
                                        <p:strVal val="visible"/>
                                      </p:to>
                                    </p:set>
                                    <p:animEffect transition="in" filter="wipe(left)">
                                      <p:cBhvr>
                                        <p:cTn id="31" dur="500"/>
                                        <p:tgtEl>
                                          <p:spTgt spid="35850"/>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35862"/>
                                        </p:tgtEl>
                                        <p:attrNameLst>
                                          <p:attrName>style.visibility</p:attrName>
                                        </p:attrNameLst>
                                      </p:cBhvr>
                                      <p:to>
                                        <p:strVal val="visible"/>
                                      </p:to>
                                    </p:set>
                                    <p:animEffect transition="in" filter="wipe(left)">
                                      <p:cBhvr>
                                        <p:cTn id="35" dur="500"/>
                                        <p:tgtEl>
                                          <p:spTgt spid="35862"/>
                                        </p:tgtEl>
                                      </p:cBhvr>
                                    </p:animEffect>
                                  </p:childTnLst>
                                </p:cTn>
                              </p:par>
                            </p:childTnLst>
                          </p:cTn>
                        </p:par>
                        <p:par>
                          <p:cTn id="36" fill="hold">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35851"/>
                                        </p:tgtEl>
                                        <p:attrNameLst>
                                          <p:attrName>style.visibility</p:attrName>
                                        </p:attrNameLst>
                                      </p:cBhvr>
                                      <p:to>
                                        <p:strVal val="visible"/>
                                      </p:to>
                                    </p:set>
                                    <p:animEffect transition="in" filter="wipe(left)">
                                      <p:cBhvr>
                                        <p:cTn id="39" dur="500"/>
                                        <p:tgtEl>
                                          <p:spTgt spid="35851"/>
                                        </p:tgtEl>
                                      </p:cBhvr>
                                    </p:animEffect>
                                  </p:childTnLst>
                                </p:cTn>
                              </p:par>
                            </p:childTnLst>
                          </p:cTn>
                        </p:par>
                        <p:par>
                          <p:cTn id="40" fill="hold">
                            <p:stCondLst>
                              <p:cond delay="4500"/>
                            </p:stCondLst>
                            <p:childTnLst>
                              <p:par>
                                <p:cTn id="41" presetID="22" presetClass="entr" presetSubtype="8" fill="hold" grpId="0" nodeType="afterEffect">
                                  <p:stCondLst>
                                    <p:cond delay="0"/>
                                  </p:stCondLst>
                                  <p:childTnLst>
                                    <p:set>
                                      <p:cBhvr>
                                        <p:cTn id="42" dur="1" fill="hold">
                                          <p:stCondLst>
                                            <p:cond delay="0"/>
                                          </p:stCondLst>
                                        </p:cTn>
                                        <p:tgtEl>
                                          <p:spTgt spid="35863"/>
                                        </p:tgtEl>
                                        <p:attrNameLst>
                                          <p:attrName>style.visibility</p:attrName>
                                        </p:attrNameLst>
                                      </p:cBhvr>
                                      <p:to>
                                        <p:strVal val="visible"/>
                                      </p:to>
                                    </p:set>
                                    <p:animEffect transition="in" filter="wipe(left)">
                                      <p:cBhvr>
                                        <p:cTn id="43" dur="500"/>
                                        <p:tgtEl>
                                          <p:spTgt spid="35863"/>
                                        </p:tgtEl>
                                      </p:cBhvr>
                                    </p:animEffect>
                                  </p:childTnLst>
                                </p:cTn>
                              </p:par>
                            </p:childTnLst>
                          </p:cTn>
                        </p:par>
                        <p:par>
                          <p:cTn id="44" fill="hold">
                            <p:stCondLst>
                              <p:cond delay="5000"/>
                            </p:stCondLst>
                            <p:childTnLst>
                              <p:par>
                                <p:cTn id="45" presetID="22" presetClass="entr" presetSubtype="8" fill="hold" grpId="0" nodeType="afterEffect">
                                  <p:stCondLst>
                                    <p:cond delay="0"/>
                                  </p:stCondLst>
                                  <p:childTnLst>
                                    <p:set>
                                      <p:cBhvr>
                                        <p:cTn id="46" dur="1" fill="hold">
                                          <p:stCondLst>
                                            <p:cond delay="0"/>
                                          </p:stCondLst>
                                        </p:cTn>
                                        <p:tgtEl>
                                          <p:spTgt spid="35852"/>
                                        </p:tgtEl>
                                        <p:attrNameLst>
                                          <p:attrName>style.visibility</p:attrName>
                                        </p:attrNameLst>
                                      </p:cBhvr>
                                      <p:to>
                                        <p:strVal val="visible"/>
                                      </p:to>
                                    </p:set>
                                    <p:animEffect transition="in" filter="wipe(left)">
                                      <p:cBhvr>
                                        <p:cTn id="47" dur="500"/>
                                        <p:tgtEl>
                                          <p:spTgt spid="35852"/>
                                        </p:tgtEl>
                                      </p:cBhvr>
                                    </p:animEffect>
                                  </p:childTnLst>
                                </p:cTn>
                              </p:par>
                            </p:childTnLst>
                          </p:cTn>
                        </p:par>
                        <p:par>
                          <p:cTn id="48" fill="hold">
                            <p:stCondLst>
                              <p:cond delay="5500"/>
                            </p:stCondLst>
                            <p:childTnLst>
                              <p:par>
                                <p:cTn id="49" presetID="22" presetClass="entr" presetSubtype="8" fill="hold" grpId="0" nodeType="afterEffect">
                                  <p:stCondLst>
                                    <p:cond delay="0"/>
                                  </p:stCondLst>
                                  <p:childTnLst>
                                    <p:set>
                                      <p:cBhvr>
                                        <p:cTn id="50" dur="1" fill="hold">
                                          <p:stCondLst>
                                            <p:cond delay="0"/>
                                          </p:stCondLst>
                                        </p:cTn>
                                        <p:tgtEl>
                                          <p:spTgt spid="35864"/>
                                        </p:tgtEl>
                                        <p:attrNameLst>
                                          <p:attrName>style.visibility</p:attrName>
                                        </p:attrNameLst>
                                      </p:cBhvr>
                                      <p:to>
                                        <p:strVal val="visible"/>
                                      </p:to>
                                    </p:set>
                                    <p:animEffect transition="in" filter="wipe(left)">
                                      <p:cBhvr>
                                        <p:cTn id="51" dur="500"/>
                                        <p:tgtEl>
                                          <p:spTgt spid="35864"/>
                                        </p:tgtEl>
                                      </p:cBhvr>
                                    </p:animEffect>
                                  </p:childTnLst>
                                </p:cTn>
                              </p:par>
                            </p:childTnLst>
                          </p:cTn>
                        </p:par>
                        <p:par>
                          <p:cTn id="52" fill="hold">
                            <p:stCondLst>
                              <p:cond delay="6000"/>
                            </p:stCondLst>
                            <p:childTnLst>
                              <p:par>
                                <p:cTn id="53" presetID="22" presetClass="entr" presetSubtype="2" fill="hold" grpId="0" nodeType="afterEffect">
                                  <p:stCondLst>
                                    <p:cond delay="0"/>
                                  </p:stCondLst>
                                  <p:childTnLst>
                                    <p:set>
                                      <p:cBhvr>
                                        <p:cTn id="54" dur="1" fill="hold">
                                          <p:stCondLst>
                                            <p:cond delay="0"/>
                                          </p:stCondLst>
                                        </p:cTn>
                                        <p:tgtEl>
                                          <p:spTgt spid="35846"/>
                                        </p:tgtEl>
                                        <p:attrNameLst>
                                          <p:attrName>style.visibility</p:attrName>
                                        </p:attrNameLst>
                                      </p:cBhvr>
                                      <p:to>
                                        <p:strVal val="visible"/>
                                      </p:to>
                                    </p:set>
                                    <p:animEffect transition="in" filter="wipe(right)">
                                      <p:cBhvr>
                                        <p:cTn id="55" dur="500"/>
                                        <p:tgtEl>
                                          <p:spTgt spid="35846"/>
                                        </p:tgtEl>
                                      </p:cBhvr>
                                    </p:animEffect>
                                  </p:childTnLst>
                                </p:cTn>
                              </p:par>
                            </p:childTnLst>
                          </p:cTn>
                        </p:par>
                        <p:par>
                          <p:cTn id="56" fill="hold">
                            <p:stCondLst>
                              <p:cond delay="6500"/>
                            </p:stCondLst>
                            <p:childTnLst>
                              <p:par>
                                <p:cTn id="57" presetID="22" presetClass="entr" presetSubtype="2" fill="hold" grpId="0" nodeType="afterEffect">
                                  <p:stCondLst>
                                    <p:cond delay="0"/>
                                  </p:stCondLst>
                                  <p:childTnLst>
                                    <p:set>
                                      <p:cBhvr>
                                        <p:cTn id="58" dur="1" fill="hold">
                                          <p:stCondLst>
                                            <p:cond delay="0"/>
                                          </p:stCondLst>
                                        </p:cTn>
                                        <p:tgtEl>
                                          <p:spTgt spid="35853"/>
                                        </p:tgtEl>
                                        <p:attrNameLst>
                                          <p:attrName>style.visibility</p:attrName>
                                        </p:attrNameLst>
                                      </p:cBhvr>
                                      <p:to>
                                        <p:strVal val="visible"/>
                                      </p:to>
                                    </p:set>
                                    <p:animEffect transition="in" filter="wipe(right)">
                                      <p:cBhvr>
                                        <p:cTn id="59" dur="500"/>
                                        <p:tgtEl>
                                          <p:spTgt spid="35853"/>
                                        </p:tgtEl>
                                      </p:cBhvr>
                                    </p:animEffect>
                                  </p:childTnLst>
                                </p:cTn>
                              </p:par>
                            </p:childTnLst>
                          </p:cTn>
                        </p:par>
                        <p:par>
                          <p:cTn id="60" fill="hold">
                            <p:stCondLst>
                              <p:cond delay="7000"/>
                            </p:stCondLst>
                            <p:childTnLst>
                              <p:par>
                                <p:cTn id="61" presetID="22" presetClass="entr" presetSubtype="2" fill="hold" grpId="0" nodeType="afterEffect">
                                  <p:stCondLst>
                                    <p:cond delay="0"/>
                                  </p:stCondLst>
                                  <p:childTnLst>
                                    <p:set>
                                      <p:cBhvr>
                                        <p:cTn id="62" dur="1" fill="hold">
                                          <p:stCondLst>
                                            <p:cond delay="0"/>
                                          </p:stCondLst>
                                        </p:cTn>
                                        <p:tgtEl>
                                          <p:spTgt spid="35868"/>
                                        </p:tgtEl>
                                        <p:attrNameLst>
                                          <p:attrName>style.visibility</p:attrName>
                                        </p:attrNameLst>
                                      </p:cBhvr>
                                      <p:to>
                                        <p:strVal val="visible"/>
                                      </p:to>
                                    </p:set>
                                    <p:animEffect transition="in" filter="wipe(right)">
                                      <p:cBhvr>
                                        <p:cTn id="63" dur="500"/>
                                        <p:tgtEl>
                                          <p:spTgt spid="35868"/>
                                        </p:tgtEl>
                                      </p:cBhvr>
                                    </p:animEffect>
                                  </p:childTnLst>
                                </p:cTn>
                              </p:par>
                            </p:childTnLst>
                          </p:cTn>
                        </p:par>
                        <p:par>
                          <p:cTn id="64" fill="hold">
                            <p:stCondLst>
                              <p:cond delay="7500"/>
                            </p:stCondLst>
                            <p:childTnLst>
                              <p:par>
                                <p:cTn id="65" presetID="22" presetClass="entr" presetSubtype="2" fill="hold" grpId="0" nodeType="afterEffect">
                                  <p:stCondLst>
                                    <p:cond delay="0"/>
                                  </p:stCondLst>
                                  <p:childTnLst>
                                    <p:set>
                                      <p:cBhvr>
                                        <p:cTn id="66" dur="1" fill="hold">
                                          <p:stCondLst>
                                            <p:cond delay="0"/>
                                          </p:stCondLst>
                                        </p:cTn>
                                        <p:tgtEl>
                                          <p:spTgt spid="35854"/>
                                        </p:tgtEl>
                                        <p:attrNameLst>
                                          <p:attrName>style.visibility</p:attrName>
                                        </p:attrNameLst>
                                      </p:cBhvr>
                                      <p:to>
                                        <p:strVal val="visible"/>
                                      </p:to>
                                    </p:set>
                                    <p:animEffect transition="in" filter="wipe(right)">
                                      <p:cBhvr>
                                        <p:cTn id="67" dur="500"/>
                                        <p:tgtEl>
                                          <p:spTgt spid="35854"/>
                                        </p:tgtEl>
                                      </p:cBhvr>
                                    </p:animEffect>
                                  </p:childTnLst>
                                </p:cTn>
                              </p:par>
                            </p:childTnLst>
                          </p:cTn>
                        </p:par>
                        <p:par>
                          <p:cTn id="68" fill="hold">
                            <p:stCondLst>
                              <p:cond delay="8000"/>
                            </p:stCondLst>
                            <p:childTnLst>
                              <p:par>
                                <p:cTn id="69" presetID="22" presetClass="entr" presetSubtype="2" fill="hold" grpId="0" nodeType="afterEffect">
                                  <p:stCondLst>
                                    <p:cond delay="0"/>
                                  </p:stCondLst>
                                  <p:childTnLst>
                                    <p:set>
                                      <p:cBhvr>
                                        <p:cTn id="70" dur="1" fill="hold">
                                          <p:stCondLst>
                                            <p:cond delay="0"/>
                                          </p:stCondLst>
                                        </p:cTn>
                                        <p:tgtEl>
                                          <p:spTgt spid="35869"/>
                                        </p:tgtEl>
                                        <p:attrNameLst>
                                          <p:attrName>style.visibility</p:attrName>
                                        </p:attrNameLst>
                                      </p:cBhvr>
                                      <p:to>
                                        <p:strVal val="visible"/>
                                      </p:to>
                                    </p:set>
                                    <p:animEffect transition="in" filter="wipe(right)">
                                      <p:cBhvr>
                                        <p:cTn id="71" dur="500"/>
                                        <p:tgtEl>
                                          <p:spTgt spid="35869"/>
                                        </p:tgtEl>
                                      </p:cBhvr>
                                    </p:animEffect>
                                  </p:childTnLst>
                                </p:cTn>
                              </p:par>
                            </p:childTnLst>
                          </p:cTn>
                        </p:par>
                        <p:par>
                          <p:cTn id="72" fill="hold">
                            <p:stCondLst>
                              <p:cond delay="8500"/>
                            </p:stCondLst>
                            <p:childTnLst>
                              <p:par>
                                <p:cTn id="73" presetID="22" presetClass="entr" presetSubtype="2" fill="hold" grpId="0" nodeType="afterEffect">
                                  <p:stCondLst>
                                    <p:cond delay="0"/>
                                  </p:stCondLst>
                                  <p:childTnLst>
                                    <p:set>
                                      <p:cBhvr>
                                        <p:cTn id="74" dur="1" fill="hold">
                                          <p:stCondLst>
                                            <p:cond delay="0"/>
                                          </p:stCondLst>
                                        </p:cTn>
                                        <p:tgtEl>
                                          <p:spTgt spid="35855"/>
                                        </p:tgtEl>
                                        <p:attrNameLst>
                                          <p:attrName>style.visibility</p:attrName>
                                        </p:attrNameLst>
                                      </p:cBhvr>
                                      <p:to>
                                        <p:strVal val="visible"/>
                                      </p:to>
                                    </p:set>
                                    <p:animEffect transition="in" filter="wipe(right)">
                                      <p:cBhvr>
                                        <p:cTn id="75" dur="500"/>
                                        <p:tgtEl>
                                          <p:spTgt spid="35855"/>
                                        </p:tgtEl>
                                      </p:cBhvr>
                                    </p:animEffect>
                                  </p:childTnLst>
                                </p:cTn>
                              </p:par>
                            </p:childTnLst>
                          </p:cTn>
                        </p:par>
                        <p:par>
                          <p:cTn id="76" fill="hold">
                            <p:stCondLst>
                              <p:cond delay="9000"/>
                            </p:stCondLst>
                            <p:childTnLst>
                              <p:par>
                                <p:cTn id="77" presetID="22" presetClass="entr" presetSubtype="2" fill="hold" grpId="0" nodeType="afterEffect">
                                  <p:stCondLst>
                                    <p:cond delay="0"/>
                                  </p:stCondLst>
                                  <p:childTnLst>
                                    <p:set>
                                      <p:cBhvr>
                                        <p:cTn id="78" dur="1" fill="hold">
                                          <p:stCondLst>
                                            <p:cond delay="0"/>
                                          </p:stCondLst>
                                        </p:cTn>
                                        <p:tgtEl>
                                          <p:spTgt spid="35870"/>
                                        </p:tgtEl>
                                        <p:attrNameLst>
                                          <p:attrName>style.visibility</p:attrName>
                                        </p:attrNameLst>
                                      </p:cBhvr>
                                      <p:to>
                                        <p:strVal val="visible"/>
                                      </p:to>
                                    </p:set>
                                    <p:animEffect transition="in" filter="wipe(right)">
                                      <p:cBhvr>
                                        <p:cTn id="79" dur="500"/>
                                        <p:tgtEl>
                                          <p:spTgt spid="35870"/>
                                        </p:tgtEl>
                                      </p:cBhvr>
                                    </p:animEffect>
                                  </p:childTnLst>
                                </p:cTn>
                              </p:par>
                            </p:childTnLst>
                          </p:cTn>
                        </p:par>
                        <p:par>
                          <p:cTn id="80" fill="hold">
                            <p:stCondLst>
                              <p:cond delay="9500"/>
                            </p:stCondLst>
                            <p:childTnLst>
                              <p:par>
                                <p:cTn id="81" presetID="22" presetClass="entr" presetSubtype="2" fill="hold" grpId="0" nodeType="afterEffect">
                                  <p:stCondLst>
                                    <p:cond delay="0"/>
                                  </p:stCondLst>
                                  <p:childTnLst>
                                    <p:set>
                                      <p:cBhvr>
                                        <p:cTn id="82" dur="1" fill="hold">
                                          <p:stCondLst>
                                            <p:cond delay="0"/>
                                          </p:stCondLst>
                                        </p:cTn>
                                        <p:tgtEl>
                                          <p:spTgt spid="35856"/>
                                        </p:tgtEl>
                                        <p:attrNameLst>
                                          <p:attrName>style.visibility</p:attrName>
                                        </p:attrNameLst>
                                      </p:cBhvr>
                                      <p:to>
                                        <p:strVal val="visible"/>
                                      </p:to>
                                    </p:set>
                                    <p:animEffect transition="in" filter="wipe(right)">
                                      <p:cBhvr>
                                        <p:cTn id="83" dur="500"/>
                                        <p:tgtEl>
                                          <p:spTgt spid="35856"/>
                                        </p:tgtEl>
                                      </p:cBhvr>
                                    </p:animEffect>
                                  </p:childTnLst>
                                </p:cTn>
                              </p:par>
                            </p:childTnLst>
                          </p:cTn>
                        </p:par>
                        <p:par>
                          <p:cTn id="84" fill="hold">
                            <p:stCondLst>
                              <p:cond delay="10000"/>
                            </p:stCondLst>
                            <p:childTnLst>
                              <p:par>
                                <p:cTn id="85" presetID="22" presetClass="entr" presetSubtype="2" fill="hold" grpId="0" nodeType="afterEffect">
                                  <p:stCondLst>
                                    <p:cond delay="0"/>
                                  </p:stCondLst>
                                  <p:childTnLst>
                                    <p:set>
                                      <p:cBhvr>
                                        <p:cTn id="86" dur="1" fill="hold">
                                          <p:stCondLst>
                                            <p:cond delay="0"/>
                                          </p:stCondLst>
                                        </p:cTn>
                                        <p:tgtEl>
                                          <p:spTgt spid="35845"/>
                                        </p:tgtEl>
                                        <p:attrNameLst>
                                          <p:attrName>style.visibility</p:attrName>
                                        </p:attrNameLst>
                                      </p:cBhvr>
                                      <p:to>
                                        <p:strVal val="visible"/>
                                      </p:to>
                                    </p:set>
                                    <p:animEffect transition="in" filter="wipe(right)">
                                      <p:cBhvr>
                                        <p:cTn id="87" dur="500"/>
                                        <p:tgtEl>
                                          <p:spTgt spid="35845"/>
                                        </p:tgtEl>
                                      </p:cBhvr>
                                    </p:animEffect>
                                  </p:childTnLst>
                                </p:cTn>
                              </p:par>
                            </p:childTnLst>
                          </p:cTn>
                        </p:par>
                        <p:par>
                          <p:cTn id="88" fill="hold">
                            <p:stCondLst>
                              <p:cond delay="10500"/>
                            </p:stCondLst>
                            <p:childTnLst>
                              <p:par>
                                <p:cTn id="89" presetID="22" presetClass="entr" presetSubtype="2" fill="hold" grpId="0" nodeType="afterEffect">
                                  <p:stCondLst>
                                    <p:cond delay="0"/>
                                  </p:stCondLst>
                                  <p:childTnLst>
                                    <p:set>
                                      <p:cBhvr>
                                        <p:cTn id="90" dur="1" fill="hold">
                                          <p:stCondLst>
                                            <p:cond delay="0"/>
                                          </p:stCondLst>
                                        </p:cTn>
                                        <p:tgtEl>
                                          <p:spTgt spid="35857"/>
                                        </p:tgtEl>
                                        <p:attrNameLst>
                                          <p:attrName>style.visibility</p:attrName>
                                        </p:attrNameLst>
                                      </p:cBhvr>
                                      <p:to>
                                        <p:strVal val="visible"/>
                                      </p:to>
                                    </p:set>
                                    <p:animEffect transition="in" filter="wipe(right)">
                                      <p:cBhvr>
                                        <p:cTn id="91" dur="500"/>
                                        <p:tgtEl>
                                          <p:spTgt spid="35857"/>
                                        </p:tgtEl>
                                      </p:cBhvr>
                                    </p:animEffect>
                                  </p:childTnLst>
                                </p:cTn>
                              </p:par>
                            </p:childTnLst>
                          </p:cTn>
                        </p:par>
                        <p:par>
                          <p:cTn id="92" fill="hold">
                            <p:stCondLst>
                              <p:cond delay="11000"/>
                            </p:stCondLst>
                            <p:childTnLst>
                              <p:par>
                                <p:cTn id="93" presetID="22" presetClass="entr" presetSubtype="2" fill="hold" grpId="0" nodeType="afterEffect">
                                  <p:stCondLst>
                                    <p:cond delay="0"/>
                                  </p:stCondLst>
                                  <p:childTnLst>
                                    <p:set>
                                      <p:cBhvr>
                                        <p:cTn id="94" dur="1" fill="hold">
                                          <p:stCondLst>
                                            <p:cond delay="0"/>
                                          </p:stCondLst>
                                        </p:cTn>
                                        <p:tgtEl>
                                          <p:spTgt spid="35844"/>
                                        </p:tgtEl>
                                        <p:attrNameLst>
                                          <p:attrName>style.visibility</p:attrName>
                                        </p:attrNameLst>
                                      </p:cBhvr>
                                      <p:to>
                                        <p:strVal val="visible"/>
                                      </p:to>
                                    </p:set>
                                    <p:animEffect transition="in" filter="wipe(right)">
                                      <p:cBhvr>
                                        <p:cTn id="95" dur="500"/>
                                        <p:tgtEl>
                                          <p:spTgt spid="35844"/>
                                        </p:tgtEl>
                                      </p:cBhvr>
                                    </p:animEffect>
                                  </p:childTnLst>
                                </p:cTn>
                              </p:par>
                            </p:childTnLst>
                          </p:cTn>
                        </p:par>
                        <p:par>
                          <p:cTn id="96" fill="hold">
                            <p:stCondLst>
                              <p:cond delay="11500"/>
                            </p:stCondLst>
                            <p:childTnLst>
                              <p:par>
                                <p:cTn id="97" presetID="22" presetClass="entr" presetSubtype="2" fill="hold" grpId="0" nodeType="afterEffect">
                                  <p:stCondLst>
                                    <p:cond delay="0"/>
                                  </p:stCondLst>
                                  <p:childTnLst>
                                    <p:set>
                                      <p:cBhvr>
                                        <p:cTn id="98" dur="1" fill="hold">
                                          <p:stCondLst>
                                            <p:cond delay="0"/>
                                          </p:stCondLst>
                                        </p:cTn>
                                        <p:tgtEl>
                                          <p:spTgt spid="35858"/>
                                        </p:tgtEl>
                                        <p:attrNameLst>
                                          <p:attrName>style.visibility</p:attrName>
                                        </p:attrNameLst>
                                      </p:cBhvr>
                                      <p:to>
                                        <p:strVal val="visible"/>
                                      </p:to>
                                    </p:set>
                                    <p:animEffect transition="in" filter="wipe(right)">
                                      <p:cBhvr>
                                        <p:cTn id="99" dur="500"/>
                                        <p:tgtEl>
                                          <p:spTgt spid="358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4" grpId="0" animBg="1"/>
      <p:bldP spid="35845" grpId="0" animBg="1"/>
      <p:bldP spid="35846" grpId="0" animBg="1"/>
      <p:bldP spid="35848" grpId="0" animBg="1"/>
      <p:bldP spid="35849" grpId="0" animBg="1"/>
      <p:bldP spid="35850" grpId="0" animBg="1"/>
      <p:bldP spid="35851" grpId="0" animBg="1"/>
      <p:bldP spid="35852" grpId="0" animBg="1"/>
      <p:bldP spid="35853" grpId="0" animBg="1"/>
      <p:bldP spid="35854" grpId="0" animBg="1"/>
      <p:bldP spid="35855" grpId="0" animBg="1"/>
      <p:bldP spid="35856" grpId="0" animBg="1"/>
      <p:bldP spid="35857" grpId="0" animBg="1"/>
      <p:bldP spid="35858" grpId="0" animBg="1"/>
      <p:bldP spid="35847" grpId="0" animBg="1"/>
      <p:bldP spid="35859" grpId="0" animBg="1"/>
      <p:bldP spid="35860" grpId="0" animBg="1"/>
      <p:bldP spid="35861" grpId="0" animBg="1"/>
      <p:bldP spid="35862" grpId="0" animBg="1"/>
      <p:bldP spid="35863" grpId="0" animBg="1"/>
      <p:bldP spid="35864" grpId="0" animBg="1"/>
      <p:bldP spid="35868" grpId="0" animBg="1"/>
      <p:bldP spid="35869" grpId="0" animBg="1"/>
      <p:bldP spid="35870" grpId="0" animBg="1"/>
    </p:bld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6866" name="Title 12"/>
          <p:cNvSpPr>
            <a:spLocks noGrp="1"/>
          </p:cNvSpPr>
          <p:nvPr>
            <p:ph type="title"/>
          </p:nvPr>
        </p:nvSpPr>
        <p:spPr>
          <a:xfrm>
            <a:off x="457200" y="-76200"/>
            <a:ext cx="8229600" cy="1398587"/>
          </a:xfrm>
        </p:spPr>
        <p:txBody>
          <a:bodyPr>
            <a:normAutofit/>
          </a:bodyPr>
          <a:lstStyle/>
          <a:p>
            <a:r>
              <a:rPr lang="en-US" sz="4000" dirty="0"/>
              <a:t>Technology, Globalism, and Social Responsibility</a:t>
            </a:r>
          </a:p>
        </p:txBody>
      </p:sp>
      <p:sp>
        <p:nvSpPr>
          <p:cNvPr id="53" name="Line 3"/>
          <p:cNvSpPr>
            <a:spLocks noChangeShapeType="1"/>
          </p:cNvSpPr>
          <p:nvPr/>
        </p:nvSpPr>
        <p:spPr bwMode="auto">
          <a:xfrm flipV="1">
            <a:off x="1981200" y="3835400"/>
            <a:ext cx="6858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pic>
        <p:nvPicPr>
          <p:cNvPr id="36880" name="Picture 4"/>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685896" y="3047432"/>
            <a:ext cx="1676207" cy="1601337"/>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57" name="AutoShape 6"/>
          <p:cNvSpPr>
            <a:spLocks noChangeArrowheads="1"/>
          </p:cNvSpPr>
          <p:nvPr/>
        </p:nvSpPr>
        <p:spPr bwMode="auto">
          <a:xfrm>
            <a:off x="2667000" y="3365500"/>
            <a:ext cx="5334000" cy="990600"/>
          </a:xfrm>
          <a:prstGeom prst="roundRect">
            <a:avLst>
              <a:gd name="adj" fmla="val 26944"/>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anchor="ctr"/>
          <a:lstStyle/>
          <a:p>
            <a:pPr>
              <a:lnSpc>
                <a:spcPct val="85000"/>
              </a:lnSpc>
            </a:pPr>
            <a:r>
              <a:rPr lang="en-US" altLang="en-US" sz="2400" b="1">
                <a:latin typeface="Arial" pitchFamily="34" charset="0"/>
                <a:cs typeface="Arial" pitchFamily="34" charset="0"/>
              </a:rPr>
              <a:t>We Need To Use</a:t>
            </a:r>
            <a:br>
              <a:rPr lang="en-US" altLang="en-US" sz="2400" b="1">
                <a:latin typeface="Arial" pitchFamily="34" charset="0"/>
                <a:cs typeface="Arial" pitchFamily="34" charset="0"/>
              </a:rPr>
            </a:br>
            <a:r>
              <a:rPr lang="en-US" altLang="en-US" sz="2400" b="1">
                <a:latin typeface="Arial" pitchFamily="34" charset="0"/>
                <a:cs typeface="Arial" pitchFamily="34" charset="0"/>
              </a:rPr>
              <a:t>Technology Wisely</a:t>
            </a:r>
          </a:p>
        </p:txBody>
      </p:sp>
      <p:sp>
        <p:nvSpPr>
          <p:cNvPr id="58" name="Line 8"/>
          <p:cNvSpPr>
            <a:spLocks noChangeShapeType="1"/>
          </p:cNvSpPr>
          <p:nvPr/>
        </p:nvSpPr>
        <p:spPr bwMode="auto">
          <a:xfrm flipV="1">
            <a:off x="1295400" y="2006600"/>
            <a:ext cx="1371600" cy="381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pic>
        <p:nvPicPr>
          <p:cNvPr id="36878" name="Picture 9"/>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698500" y="1427162"/>
            <a:ext cx="1663700" cy="1247775"/>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62" name="AutoShape 11"/>
          <p:cNvSpPr>
            <a:spLocks noChangeArrowheads="1"/>
          </p:cNvSpPr>
          <p:nvPr/>
        </p:nvSpPr>
        <p:spPr bwMode="auto">
          <a:xfrm>
            <a:off x="2667000" y="1562100"/>
            <a:ext cx="5334000" cy="990600"/>
          </a:xfrm>
          <a:prstGeom prst="roundRect">
            <a:avLst>
              <a:gd name="adj" fmla="val 26944"/>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anchor="ctr"/>
          <a:lstStyle/>
          <a:p>
            <a:pPr>
              <a:lnSpc>
                <a:spcPct val="85000"/>
              </a:lnSpc>
            </a:pPr>
            <a:r>
              <a:rPr lang="en-US" altLang="en-US" sz="2400" b="1" dirty="0">
                <a:latin typeface="Arial" pitchFamily="34" charset="0"/>
                <a:cs typeface="Arial" pitchFamily="34" charset="0"/>
              </a:rPr>
              <a:t>We Need To Welcome</a:t>
            </a:r>
            <a:br>
              <a:rPr lang="en-US" altLang="en-US" sz="2400" b="1" dirty="0">
                <a:latin typeface="Arial" pitchFamily="34" charset="0"/>
                <a:cs typeface="Arial" pitchFamily="34" charset="0"/>
              </a:rPr>
            </a:br>
            <a:r>
              <a:rPr lang="en-US" altLang="en-US" sz="2400" b="1" dirty="0">
                <a:latin typeface="Arial" pitchFamily="34" charset="0"/>
                <a:cs typeface="Arial" pitchFamily="34" charset="0"/>
              </a:rPr>
              <a:t>International Competition</a:t>
            </a:r>
          </a:p>
        </p:txBody>
      </p:sp>
      <p:sp>
        <p:nvSpPr>
          <p:cNvPr id="63" name="Line 15"/>
          <p:cNvSpPr>
            <a:spLocks noChangeShapeType="1"/>
          </p:cNvSpPr>
          <p:nvPr/>
        </p:nvSpPr>
        <p:spPr bwMode="auto">
          <a:xfrm flipV="1">
            <a:off x="2057400" y="5695950"/>
            <a:ext cx="6096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pic>
        <p:nvPicPr>
          <p:cNvPr id="36876" name="Picture 17"/>
          <p:cNvPicPr>
            <a:picLocks noChangeAspect="1" noChangeArrowheads="1"/>
          </p:cNvPicPr>
          <p:nvPr/>
        </p:nvPicPr>
        <p:blipFill>
          <a:blip r:embed="rId6" cstate="print">
            <a:extLst>
              <a:ext uri="{28A0092B-C50C-407E-A947-70E740481C1C}">
                <a14:useLocalDpi xmlns:a14="http://schemas.microsoft.com/office/drawing/2010/main" val="0"/>
              </a:ext>
            </a:extLst>
          </a:blip>
          <a:stretch>
            <a:fillRect/>
          </a:stretch>
        </p:blipFill>
        <p:spPr bwMode="auto">
          <a:xfrm>
            <a:off x="686211" y="4935990"/>
            <a:ext cx="1675578" cy="1456419"/>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67" name="AutoShape 19"/>
          <p:cNvSpPr>
            <a:spLocks noChangeArrowheads="1"/>
          </p:cNvSpPr>
          <p:nvPr/>
        </p:nvSpPr>
        <p:spPr bwMode="auto">
          <a:xfrm>
            <a:off x="2667000" y="5197475"/>
            <a:ext cx="5334000" cy="990600"/>
          </a:xfrm>
          <a:prstGeom prst="roundRect">
            <a:avLst>
              <a:gd name="adj" fmla="val 26944"/>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anchor="ctr"/>
          <a:lstStyle/>
          <a:p>
            <a:pPr>
              <a:lnSpc>
                <a:spcPct val="85000"/>
              </a:lnSpc>
            </a:pPr>
            <a:r>
              <a:rPr lang="en-US" altLang="en-US" sz="2400" b="1" dirty="0">
                <a:latin typeface="Arial" pitchFamily="34" charset="0"/>
                <a:cs typeface="Arial" pitchFamily="34" charset="0"/>
              </a:rPr>
              <a:t>We Need More</a:t>
            </a:r>
            <a:br>
              <a:rPr lang="en-US" altLang="en-US" sz="2400" b="1" dirty="0">
                <a:latin typeface="Arial" pitchFamily="34" charset="0"/>
                <a:cs typeface="Arial" pitchFamily="34" charset="0"/>
              </a:rPr>
            </a:br>
            <a:r>
              <a:rPr lang="en-US" altLang="en-US" sz="2400" b="1" dirty="0">
                <a:latin typeface="Arial" pitchFamily="34" charset="0"/>
                <a:cs typeface="Arial" pitchFamily="34" charset="0"/>
              </a:rPr>
              <a:t>Social Responsibility</a:t>
            </a:r>
          </a:p>
        </p:txBody>
      </p:sp>
      <p:sp>
        <p:nvSpPr>
          <p:cNvPr id="3" name="TextBox 2"/>
          <p:cNvSpPr txBox="1"/>
          <p:nvPr/>
        </p:nvSpPr>
        <p:spPr>
          <a:xfrm rot="16200000">
            <a:off x="6655688" y="3386866"/>
            <a:ext cx="4308445" cy="246221"/>
          </a:xfrm>
          <a:prstGeom prst="rect">
            <a:avLst/>
          </a:prstGeom>
          <a:noFill/>
        </p:spPr>
        <p:txBody>
          <a:bodyPr wrap="square" rtlCol="0">
            <a:spAutoFit/>
          </a:bodyPr>
          <a:lstStyle/>
          <a:p>
            <a:r>
              <a:rPr lang="de-DE" sz="1000" dirty="0"/>
              <a:t>©</a:t>
            </a:r>
            <a:r>
              <a:rPr lang="en-US" sz="1000" dirty="0"/>
              <a:t>Shutterstock / </a:t>
            </a:r>
            <a:r>
              <a:rPr lang="en-US" sz="1000" dirty="0" err="1"/>
              <a:t>cybrain</a:t>
            </a:r>
            <a:r>
              <a:rPr lang="en-US" sz="1000" dirty="0"/>
              <a:t>; NASA; ©John Lund/Blend Images LLC</a:t>
            </a:r>
          </a:p>
        </p:txBody>
      </p:sp>
    </p:spTree>
    <p:custDataLst>
      <p:tags r:id="rId1"/>
    </p:custDataLst>
    <p:extLst>
      <p:ext uri="{BB962C8B-B14F-4D97-AF65-F5344CB8AC3E}">
        <p14:creationId xmlns:p14="http://schemas.microsoft.com/office/powerpoint/2010/main" val="231478688"/>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8"/>
                                        </p:tgtEl>
                                        <p:attrNameLst>
                                          <p:attrName>style.visibility</p:attrName>
                                        </p:attrNameLst>
                                      </p:cBhvr>
                                      <p:to>
                                        <p:strVal val="visible"/>
                                      </p:to>
                                    </p:set>
                                    <p:animEffect transition="in" filter="wipe(left)">
                                      <p:cBhvr>
                                        <p:cTn id="7" dur="500"/>
                                        <p:tgtEl>
                                          <p:spTgt spid="58"/>
                                        </p:tgtEl>
                                      </p:cBhvr>
                                    </p:animEffect>
                                  </p:childTnLst>
                                </p:cTn>
                              </p:par>
                            </p:childTnLst>
                          </p:cTn>
                        </p:par>
                        <p:par>
                          <p:cTn id="8" fill="hold" nodeType="afterGroup">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2"/>
                                        </p:tgtEl>
                                        <p:attrNameLst>
                                          <p:attrName>style.visibility</p:attrName>
                                        </p:attrNameLst>
                                      </p:cBhvr>
                                      <p:to>
                                        <p:strVal val="visible"/>
                                      </p:to>
                                    </p:set>
                                    <p:animEffect transition="in" filter="wipe(left)">
                                      <p:cBhvr>
                                        <p:cTn id="11" dur="500"/>
                                        <p:tgtEl>
                                          <p:spTgt spid="62"/>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5" presetClass="emph" presetSubtype="0" fill="hold" grpId="1" nodeType="clickEffect">
                                  <p:stCondLst>
                                    <p:cond delay="0"/>
                                  </p:stCondLst>
                                  <p:childTnLst>
                                    <p:animClr clrSpc="hsl" dir="cw">
                                      <p:cBhvr override="childStyle">
                                        <p:cTn id="15" dur="500" fill="hold"/>
                                        <p:tgtEl>
                                          <p:spTgt spid="62"/>
                                        </p:tgtEl>
                                        <p:attrNameLst>
                                          <p:attrName>style.color</p:attrName>
                                        </p:attrNameLst>
                                      </p:cBhvr>
                                      <p:by>
                                        <p:hsl h="0" s="-70588" l="0"/>
                                      </p:by>
                                    </p:animClr>
                                    <p:animClr clrSpc="hsl" dir="cw">
                                      <p:cBhvr>
                                        <p:cTn id="16" dur="500" fill="hold"/>
                                        <p:tgtEl>
                                          <p:spTgt spid="62"/>
                                        </p:tgtEl>
                                        <p:attrNameLst>
                                          <p:attrName>fillcolor</p:attrName>
                                        </p:attrNameLst>
                                      </p:cBhvr>
                                      <p:by>
                                        <p:hsl h="0" s="-70588" l="0"/>
                                      </p:by>
                                    </p:animClr>
                                    <p:animClr clrSpc="hsl" dir="cw">
                                      <p:cBhvr>
                                        <p:cTn id="17" dur="500" fill="hold"/>
                                        <p:tgtEl>
                                          <p:spTgt spid="62"/>
                                        </p:tgtEl>
                                        <p:attrNameLst>
                                          <p:attrName>stroke.color</p:attrName>
                                        </p:attrNameLst>
                                      </p:cBhvr>
                                      <p:by>
                                        <p:hsl h="0" s="-70588" l="0"/>
                                      </p:by>
                                    </p:animClr>
                                    <p:set>
                                      <p:cBhvr>
                                        <p:cTn id="18" dur="500" fill="hold"/>
                                        <p:tgtEl>
                                          <p:spTgt spid="62"/>
                                        </p:tgtEl>
                                        <p:attrNameLst>
                                          <p:attrName>fill.type</p:attrName>
                                        </p:attrNameLst>
                                      </p:cBhvr>
                                      <p:to>
                                        <p:strVal val="solid"/>
                                      </p:to>
                                    </p:set>
                                  </p:childTnLst>
                                </p:cTn>
                              </p:par>
                            </p:childTnLst>
                          </p:cTn>
                        </p:par>
                        <p:par>
                          <p:cTn id="19" fill="hold" nodeType="afterGroup">
                            <p:stCondLst>
                              <p:cond delay="500"/>
                            </p:stCondLst>
                            <p:childTnLst>
                              <p:par>
                                <p:cTn id="20" presetID="22" presetClass="entr" presetSubtype="8" fill="hold" grpId="0" nodeType="afterEffect">
                                  <p:stCondLst>
                                    <p:cond delay="0"/>
                                  </p:stCondLst>
                                  <p:childTnLst>
                                    <p:set>
                                      <p:cBhvr>
                                        <p:cTn id="21" dur="1" fill="hold">
                                          <p:stCondLst>
                                            <p:cond delay="0"/>
                                          </p:stCondLst>
                                        </p:cTn>
                                        <p:tgtEl>
                                          <p:spTgt spid="53"/>
                                        </p:tgtEl>
                                        <p:attrNameLst>
                                          <p:attrName>style.visibility</p:attrName>
                                        </p:attrNameLst>
                                      </p:cBhvr>
                                      <p:to>
                                        <p:strVal val="visible"/>
                                      </p:to>
                                    </p:set>
                                    <p:animEffect transition="in" filter="wipe(left)">
                                      <p:cBhvr>
                                        <p:cTn id="22" dur="500"/>
                                        <p:tgtEl>
                                          <p:spTgt spid="53"/>
                                        </p:tgtEl>
                                      </p:cBhvr>
                                    </p:animEffect>
                                  </p:childTnLst>
                                </p:cTn>
                              </p:par>
                            </p:childTnLst>
                          </p:cTn>
                        </p:par>
                        <p:par>
                          <p:cTn id="23" fill="hold" nodeType="afterGroup">
                            <p:stCondLst>
                              <p:cond delay="1000"/>
                            </p:stCondLst>
                            <p:childTnLst>
                              <p:par>
                                <p:cTn id="24" presetID="22" presetClass="entr" presetSubtype="8" fill="hold" grpId="0" nodeType="afterEffect">
                                  <p:stCondLst>
                                    <p:cond delay="0"/>
                                  </p:stCondLst>
                                  <p:childTnLst>
                                    <p:set>
                                      <p:cBhvr>
                                        <p:cTn id="25" dur="1" fill="hold">
                                          <p:stCondLst>
                                            <p:cond delay="0"/>
                                          </p:stCondLst>
                                        </p:cTn>
                                        <p:tgtEl>
                                          <p:spTgt spid="57"/>
                                        </p:tgtEl>
                                        <p:attrNameLst>
                                          <p:attrName>style.visibility</p:attrName>
                                        </p:attrNameLst>
                                      </p:cBhvr>
                                      <p:to>
                                        <p:strVal val="visible"/>
                                      </p:to>
                                    </p:set>
                                    <p:animEffect transition="in" filter="wipe(left)">
                                      <p:cBhvr>
                                        <p:cTn id="26" dur="500"/>
                                        <p:tgtEl>
                                          <p:spTgt spid="57"/>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25" presetClass="emph" presetSubtype="0" fill="hold" grpId="1" nodeType="clickEffect">
                                  <p:stCondLst>
                                    <p:cond delay="0"/>
                                  </p:stCondLst>
                                  <p:childTnLst>
                                    <p:animClr clrSpc="hsl" dir="cw">
                                      <p:cBhvr override="childStyle">
                                        <p:cTn id="30" dur="500" fill="hold"/>
                                        <p:tgtEl>
                                          <p:spTgt spid="57"/>
                                        </p:tgtEl>
                                        <p:attrNameLst>
                                          <p:attrName>style.color</p:attrName>
                                        </p:attrNameLst>
                                      </p:cBhvr>
                                      <p:by>
                                        <p:hsl h="0" s="-70588" l="0"/>
                                      </p:by>
                                    </p:animClr>
                                    <p:animClr clrSpc="hsl" dir="cw">
                                      <p:cBhvr>
                                        <p:cTn id="31" dur="500" fill="hold"/>
                                        <p:tgtEl>
                                          <p:spTgt spid="57"/>
                                        </p:tgtEl>
                                        <p:attrNameLst>
                                          <p:attrName>fillcolor</p:attrName>
                                        </p:attrNameLst>
                                      </p:cBhvr>
                                      <p:by>
                                        <p:hsl h="0" s="-70588" l="0"/>
                                      </p:by>
                                    </p:animClr>
                                    <p:animClr clrSpc="hsl" dir="cw">
                                      <p:cBhvr>
                                        <p:cTn id="32" dur="500" fill="hold"/>
                                        <p:tgtEl>
                                          <p:spTgt spid="57"/>
                                        </p:tgtEl>
                                        <p:attrNameLst>
                                          <p:attrName>stroke.color</p:attrName>
                                        </p:attrNameLst>
                                      </p:cBhvr>
                                      <p:by>
                                        <p:hsl h="0" s="-70588" l="0"/>
                                      </p:by>
                                    </p:animClr>
                                    <p:set>
                                      <p:cBhvr>
                                        <p:cTn id="33" dur="500" fill="hold"/>
                                        <p:tgtEl>
                                          <p:spTgt spid="57"/>
                                        </p:tgtEl>
                                        <p:attrNameLst>
                                          <p:attrName>fill.type</p:attrName>
                                        </p:attrNameLst>
                                      </p:cBhvr>
                                      <p:to>
                                        <p:strVal val="solid"/>
                                      </p:to>
                                    </p:set>
                                  </p:childTnLst>
                                </p:cTn>
                              </p:par>
                            </p:childTnLst>
                          </p:cTn>
                        </p:par>
                        <p:par>
                          <p:cTn id="34" fill="hold" nodeType="afterGroup">
                            <p:stCondLst>
                              <p:cond delay="500"/>
                            </p:stCondLst>
                            <p:childTnLst>
                              <p:par>
                                <p:cTn id="35" presetID="22" presetClass="entr" presetSubtype="8" fill="hold" grpId="0" nodeType="afterEffect">
                                  <p:stCondLst>
                                    <p:cond delay="0"/>
                                  </p:stCondLst>
                                  <p:childTnLst>
                                    <p:set>
                                      <p:cBhvr>
                                        <p:cTn id="36" dur="1" fill="hold">
                                          <p:stCondLst>
                                            <p:cond delay="0"/>
                                          </p:stCondLst>
                                        </p:cTn>
                                        <p:tgtEl>
                                          <p:spTgt spid="63"/>
                                        </p:tgtEl>
                                        <p:attrNameLst>
                                          <p:attrName>style.visibility</p:attrName>
                                        </p:attrNameLst>
                                      </p:cBhvr>
                                      <p:to>
                                        <p:strVal val="visible"/>
                                      </p:to>
                                    </p:set>
                                    <p:animEffect transition="in" filter="wipe(left)">
                                      <p:cBhvr>
                                        <p:cTn id="37" dur="500"/>
                                        <p:tgtEl>
                                          <p:spTgt spid="63"/>
                                        </p:tgtEl>
                                      </p:cBhvr>
                                    </p:animEffect>
                                  </p:childTnLst>
                                </p:cTn>
                              </p:par>
                            </p:childTnLst>
                          </p:cTn>
                        </p:par>
                        <p:par>
                          <p:cTn id="38" fill="hold" nodeType="afterGroup">
                            <p:stCondLst>
                              <p:cond delay="1000"/>
                            </p:stCondLst>
                            <p:childTnLst>
                              <p:par>
                                <p:cTn id="39" presetID="22" presetClass="entr" presetSubtype="8" fill="hold" grpId="0" nodeType="afterEffect">
                                  <p:stCondLst>
                                    <p:cond delay="0"/>
                                  </p:stCondLst>
                                  <p:childTnLst>
                                    <p:set>
                                      <p:cBhvr>
                                        <p:cTn id="40" dur="1" fill="hold">
                                          <p:stCondLst>
                                            <p:cond delay="0"/>
                                          </p:stCondLst>
                                        </p:cTn>
                                        <p:tgtEl>
                                          <p:spTgt spid="67"/>
                                        </p:tgtEl>
                                        <p:attrNameLst>
                                          <p:attrName>style.visibility</p:attrName>
                                        </p:attrNameLst>
                                      </p:cBhvr>
                                      <p:to>
                                        <p:strVal val="visible"/>
                                      </p:to>
                                    </p:set>
                                    <p:animEffect transition="in" filter="wipe(left)">
                                      <p:cBhvr>
                                        <p:cTn id="41"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57" grpId="0" animBg="1"/>
      <p:bldP spid="57" grpId="1" animBg="1"/>
      <p:bldP spid="58" grpId="0" animBg="1"/>
      <p:bldP spid="62" grpId="0" animBg="1"/>
      <p:bldP spid="62" grpId="1" animBg="1"/>
      <p:bldP spid="63" grpId="0" animBg="1"/>
      <p:bldP spid="67"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304800" y="228600"/>
            <a:ext cx="8610600" cy="1398587"/>
          </a:xfrm>
        </p:spPr>
        <p:txBody>
          <a:bodyPr>
            <a:noAutofit/>
          </a:bodyPr>
          <a:lstStyle/>
          <a:p>
            <a:r>
              <a:rPr lang="en-US" sz="3600" dirty="0"/>
              <a:t>The Environment Is Everyone’s Need</a:t>
            </a:r>
          </a:p>
        </p:txBody>
      </p:sp>
      <p:pic>
        <p:nvPicPr>
          <p:cNvPr id="4" name="Picture 2" descr="C:\Dropbox\BM19e Dropbox\BM19e Supplements\Digital Images\Perreault_19e_DIL\per28981_ch20\per28981_p2016.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8600" y="1143001"/>
            <a:ext cx="5274662" cy="35052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3" descr="C:\Dropbox\BM19e Dropbox\BM19e Supplements\Digital Images\Perreault_19e_DIL\per28981_ch20\per28981_p2017.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503823" y="1158411"/>
            <a:ext cx="3430413" cy="4800726"/>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0" y="4736828"/>
            <a:ext cx="2209800" cy="369332"/>
          </a:xfrm>
          <a:prstGeom prst="rect">
            <a:avLst/>
          </a:prstGeom>
          <a:noFill/>
        </p:spPr>
        <p:txBody>
          <a:bodyPr wrap="square" rtlCol="0">
            <a:spAutoFit/>
          </a:bodyPr>
          <a:lstStyle/>
          <a:p>
            <a:r>
              <a:rPr lang="en-US" sz="900" i="1" dirty="0"/>
              <a:t>Source: Owens-Illinois Inc.</a:t>
            </a:r>
          </a:p>
          <a:p>
            <a:pPr algn="l"/>
            <a:endParaRPr lang="en-US" sz="900" dirty="0"/>
          </a:p>
        </p:txBody>
      </p:sp>
    </p:spTree>
    <p:custDataLst>
      <p:tags r:id="rId1"/>
    </p:custDataLst>
    <p:extLst>
      <p:ext uri="{BB962C8B-B14F-4D97-AF65-F5344CB8AC3E}">
        <p14:creationId xmlns:p14="http://schemas.microsoft.com/office/powerpoint/2010/main" val="1335309794"/>
      </p:ext>
    </p:extLst>
  </p:cSld>
  <p:clrMapOvr>
    <a:masterClrMapping/>
  </p:clrMapOvr>
  <p:transition>
    <p:pull dir="ru"/>
  </p:transition>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8914" name="Title 12"/>
          <p:cNvSpPr>
            <a:spLocks noGrp="1"/>
          </p:cNvSpPr>
          <p:nvPr>
            <p:ph type="title"/>
          </p:nvPr>
        </p:nvSpPr>
        <p:spPr/>
        <p:txBody>
          <a:bodyPr/>
          <a:lstStyle/>
          <a:p>
            <a:r>
              <a:rPr lang="en-US"/>
              <a:t>Legal and Ethical Concerns</a:t>
            </a:r>
          </a:p>
        </p:txBody>
      </p:sp>
      <p:sp>
        <p:nvSpPr>
          <p:cNvPr id="18" name="Line 4"/>
          <p:cNvSpPr>
            <a:spLocks noChangeShapeType="1"/>
          </p:cNvSpPr>
          <p:nvPr/>
        </p:nvSpPr>
        <p:spPr bwMode="auto">
          <a:xfrm rot="10800000">
            <a:off x="5130800" y="4610100"/>
            <a:ext cx="381000" cy="2413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a:latin typeface="Arial" pitchFamily="34" charset="0"/>
              <a:cs typeface="Arial" pitchFamily="34" charset="0"/>
            </a:endParaRPr>
          </a:p>
        </p:txBody>
      </p:sp>
      <p:sp>
        <p:nvSpPr>
          <p:cNvPr id="19" name="AutoShape 7">
            <a:hlinkHover r:id="" action="ppaction://macro?name=changecolor"/>
          </p:cNvPr>
          <p:cNvSpPr>
            <a:spLocks noChangeArrowheads="1"/>
          </p:cNvSpPr>
          <p:nvPr/>
        </p:nvSpPr>
        <p:spPr bwMode="auto">
          <a:xfrm>
            <a:off x="5435600" y="1524000"/>
            <a:ext cx="2743200" cy="1295400"/>
          </a:xfrm>
          <a:prstGeom prst="roundRect">
            <a:avLst>
              <a:gd name="adj" fmla="val 16667"/>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anchor="ctr"/>
          <a:lstStyle/>
          <a:p>
            <a:r>
              <a:rPr lang="en-US" altLang="en-US" sz="2400" b="1">
                <a:latin typeface="Arial" pitchFamily="34" charset="0"/>
                <a:cs typeface="Arial" pitchFamily="34" charset="0"/>
              </a:rPr>
              <a:t>Enactment and Enforcement</a:t>
            </a:r>
          </a:p>
        </p:txBody>
      </p:sp>
      <p:sp>
        <p:nvSpPr>
          <p:cNvPr id="20" name="Line 8"/>
          <p:cNvSpPr>
            <a:spLocks noChangeShapeType="1"/>
          </p:cNvSpPr>
          <p:nvPr/>
        </p:nvSpPr>
        <p:spPr bwMode="auto">
          <a:xfrm rot="6300000">
            <a:off x="5243513" y="2733675"/>
            <a:ext cx="254000" cy="3048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a:latin typeface="Arial" pitchFamily="34" charset="0"/>
              <a:cs typeface="Arial" pitchFamily="34" charset="0"/>
            </a:endParaRPr>
          </a:p>
        </p:txBody>
      </p:sp>
      <p:sp>
        <p:nvSpPr>
          <p:cNvPr id="21" name="Line 11"/>
          <p:cNvSpPr>
            <a:spLocks noChangeShapeType="1"/>
          </p:cNvSpPr>
          <p:nvPr/>
        </p:nvSpPr>
        <p:spPr bwMode="auto">
          <a:xfrm>
            <a:off x="2933700" y="2723958"/>
            <a:ext cx="444500" cy="222442"/>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a:latin typeface="Arial" pitchFamily="34" charset="0"/>
              <a:cs typeface="Arial" pitchFamily="34" charset="0"/>
            </a:endParaRPr>
          </a:p>
        </p:txBody>
      </p:sp>
      <p:sp>
        <p:nvSpPr>
          <p:cNvPr id="22" name="AutoShape 12">
            <a:hlinkHover r:id="" action="ppaction://macro?name=changecolor"/>
          </p:cNvPr>
          <p:cNvSpPr>
            <a:spLocks noChangeArrowheads="1"/>
          </p:cNvSpPr>
          <p:nvPr/>
        </p:nvSpPr>
        <p:spPr bwMode="auto">
          <a:xfrm>
            <a:off x="304800" y="1524000"/>
            <a:ext cx="2743200" cy="1295400"/>
          </a:xfrm>
          <a:prstGeom prst="roundRect">
            <a:avLst>
              <a:gd name="adj" fmla="val 16667"/>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anchor="ctr"/>
          <a:lstStyle/>
          <a:p>
            <a:r>
              <a:rPr lang="en-US" altLang="en-US" sz="2400" b="1" dirty="0">
                <a:latin typeface="Arial" pitchFamily="34" charset="0"/>
                <a:cs typeface="Arial" pitchFamily="34" charset="0"/>
              </a:rPr>
              <a:t>Consumer Privacy</a:t>
            </a:r>
          </a:p>
        </p:txBody>
      </p:sp>
      <p:sp>
        <p:nvSpPr>
          <p:cNvPr id="23" name="Line 16"/>
          <p:cNvSpPr>
            <a:spLocks noChangeShapeType="1"/>
          </p:cNvSpPr>
          <p:nvPr/>
        </p:nvSpPr>
        <p:spPr bwMode="auto">
          <a:xfrm rot="7200000">
            <a:off x="3022600" y="4597400"/>
            <a:ext cx="330200" cy="228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a:latin typeface="Arial" pitchFamily="34" charset="0"/>
              <a:cs typeface="Arial" pitchFamily="34" charset="0"/>
            </a:endParaRPr>
          </a:p>
        </p:txBody>
      </p:sp>
      <p:sp>
        <p:nvSpPr>
          <p:cNvPr id="24" name="Oval 17"/>
          <p:cNvSpPr>
            <a:spLocks noChangeArrowheads="1"/>
          </p:cNvSpPr>
          <p:nvPr/>
        </p:nvSpPr>
        <p:spPr bwMode="auto">
          <a:xfrm>
            <a:off x="2933700" y="2530475"/>
            <a:ext cx="2552700" cy="2486025"/>
          </a:xfrm>
          <a:prstGeom prst="ellipse">
            <a:avLst/>
          </a:prstGeom>
          <a:solidFill>
            <a:srgbClr val="F0AD00"/>
          </a:solidFill>
          <a:ln>
            <a:solidFill>
              <a:srgbClr val="B07E00"/>
            </a:solidFill>
            <a:headEnd/>
            <a:tailEnd/>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defRPr/>
            </a:pPr>
            <a:r>
              <a:rPr lang="en-US" altLang="en-US" sz="2800" b="1" dirty="0">
                <a:latin typeface="Arial" pitchFamily="34" charset="0"/>
                <a:cs typeface="Arial" pitchFamily="34" charset="0"/>
              </a:rPr>
              <a:t>Key</a:t>
            </a:r>
            <a:br>
              <a:rPr lang="en-US" altLang="en-US" sz="2800" b="1" dirty="0">
                <a:latin typeface="Arial" pitchFamily="34" charset="0"/>
                <a:cs typeface="Arial" pitchFamily="34" charset="0"/>
              </a:rPr>
            </a:br>
            <a:r>
              <a:rPr lang="en-US" altLang="en-US" sz="2800" b="1" dirty="0">
                <a:latin typeface="Arial" pitchFamily="34" charset="0"/>
                <a:cs typeface="Arial" pitchFamily="34" charset="0"/>
              </a:rPr>
              <a:t>Issues</a:t>
            </a:r>
          </a:p>
        </p:txBody>
      </p:sp>
      <p:sp>
        <p:nvSpPr>
          <p:cNvPr id="25" name="AutoShape 20">
            <a:hlinkHover r:id="" action="ppaction://macro?name=changecolor"/>
          </p:cNvPr>
          <p:cNvSpPr>
            <a:spLocks noChangeArrowheads="1"/>
          </p:cNvSpPr>
          <p:nvPr/>
        </p:nvSpPr>
        <p:spPr bwMode="auto">
          <a:xfrm>
            <a:off x="330200" y="4699000"/>
            <a:ext cx="2743200" cy="1295400"/>
          </a:xfrm>
          <a:prstGeom prst="roundRect">
            <a:avLst>
              <a:gd name="adj" fmla="val 16667"/>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anchor="ctr"/>
          <a:lstStyle/>
          <a:p>
            <a:r>
              <a:rPr lang="en-US" altLang="en-US" sz="2400" b="1">
                <a:latin typeface="Arial" pitchFamily="34" charset="0"/>
                <a:cs typeface="Arial" pitchFamily="34" charset="0"/>
              </a:rPr>
              <a:t>Legal vs. Ethical</a:t>
            </a:r>
          </a:p>
        </p:txBody>
      </p:sp>
      <p:sp>
        <p:nvSpPr>
          <p:cNvPr id="26" name="AutoShape 3">
            <a:hlinkHover r:id="" action="ppaction://macro?name=changecolor"/>
          </p:cNvPr>
          <p:cNvSpPr>
            <a:spLocks noChangeArrowheads="1"/>
          </p:cNvSpPr>
          <p:nvPr/>
        </p:nvSpPr>
        <p:spPr bwMode="auto">
          <a:xfrm>
            <a:off x="5435600" y="4724400"/>
            <a:ext cx="2743200" cy="1295400"/>
          </a:xfrm>
          <a:prstGeom prst="roundRect">
            <a:avLst>
              <a:gd name="adj" fmla="val 16667"/>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anchor="ctr"/>
          <a:lstStyle/>
          <a:p>
            <a:r>
              <a:rPr lang="en-US" altLang="en-US" sz="2400" b="1" dirty="0">
                <a:latin typeface="Arial" pitchFamily="34" charset="0"/>
                <a:cs typeface="Arial" pitchFamily="34" charset="0"/>
              </a:rPr>
              <a:t>Impact on Top Managers</a:t>
            </a:r>
          </a:p>
        </p:txBody>
      </p:sp>
    </p:spTree>
    <p:custDataLst>
      <p:tags r:id="rId1"/>
    </p:custDataLst>
    <p:extLst>
      <p:ext uri="{BB962C8B-B14F-4D97-AF65-F5344CB8AC3E}">
        <p14:creationId xmlns:p14="http://schemas.microsoft.com/office/powerpoint/2010/main" val="1693649394"/>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down)">
                                      <p:cBhvr>
                                        <p:cTn id="7" dur="500"/>
                                        <p:tgtEl>
                                          <p:spTgt spid="21"/>
                                        </p:tgtEl>
                                      </p:cBhvr>
                                    </p:animEffect>
                                  </p:childTnLst>
                                </p:cTn>
                              </p:par>
                            </p:childTnLst>
                          </p:cTn>
                        </p:par>
                        <p:par>
                          <p:cTn id="8" fill="hold" nodeType="afterGroup">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wipe(right)">
                                      <p:cBhvr>
                                        <p:cTn id="11" dur="500"/>
                                        <p:tgtEl>
                                          <p:spTgt spid="22"/>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5" presetClass="emph" presetSubtype="0" fill="hold" grpId="1" nodeType="clickEffect">
                                  <p:stCondLst>
                                    <p:cond delay="0"/>
                                  </p:stCondLst>
                                  <p:childTnLst>
                                    <p:animClr clrSpc="hsl" dir="cw">
                                      <p:cBhvr override="childStyle">
                                        <p:cTn id="15" dur="500" fill="hold"/>
                                        <p:tgtEl>
                                          <p:spTgt spid="22"/>
                                        </p:tgtEl>
                                        <p:attrNameLst>
                                          <p:attrName>style.color</p:attrName>
                                        </p:attrNameLst>
                                      </p:cBhvr>
                                      <p:by>
                                        <p:hsl h="0" s="-70588" l="0"/>
                                      </p:by>
                                    </p:animClr>
                                    <p:animClr clrSpc="hsl" dir="cw">
                                      <p:cBhvr>
                                        <p:cTn id="16" dur="500" fill="hold"/>
                                        <p:tgtEl>
                                          <p:spTgt spid="22"/>
                                        </p:tgtEl>
                                        <p:attrNameLst>
                                          <p:attrName>fillcolor</p:attrName>
                                        </p:attrNameLst>
                                      </p:cBhvr>
                                      <p:by>
                                        <p:hsl h="0" s="-70588" l="0"/>
                                      </p:by>
                                    </p:animClr>
                                    <p:animClr clrSpc="hsl" dir="cw">
                                      <p:cBhvr>
                                        <p:cTn id="17" dur="500" fill="hold"/>
                                        <p:tgtEl>
                                          <p:spTgt spid="22"/>
                                        </p:tgtEl>
                                        <p:attrNameLst>
                                          <p:attrName>stroke.color</p:attrName>
                                        </p:attrNameLst>
                                      </p:cBhvr>
                                      <p:by>
                                        <p:hsl h="0" s="-70588" l="0"/>
                                      </p:by>
                                    </p:animClr>
                                    <p:set>
                                      <p:cBhvr>
                                        <p:cTn id="18" dur="500" fill="hold"/>
                                        <p:tgtEl>
                                          <p:spTgt spid="22"/>
                                        </p:tgtEl>
                                        <p:attrNameLst>
                                          <p:attrName>fill.type</p:attrName>
                                        </p:attrNameLst>
                                      </p:cBhvr>
                                      <p:to>
                                        <p:strVal val="solid"/>
                                      </p:to>
                                    </p:set>
                                  </p:childTnLst>
                                </p:cTn>
                              </p:par>
                              <p:par>
                                <p:cTn id="19" presetID="22" presetClass="entr" presetSubtype="4" fill="hold" grpId="0" nodeType="with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wipe(down)">
                                      <p:cBhvr>
                                        <p:cTn id="21" dur="500"/>
                                        <p:tgtEl>
                                          <p:spTgt spid="20"/>
                                        </p:tgtEl>
                                      </p:cBhvr>
                                    </p:animEffect>
                                  </p:childTnLst>
                                </p:cTn>
                              </p:par>
                            </p:childTnLst>
                          </p:cTn>
                        </p:par>
                        <p:par>
                          <p:cTn id="22" fill="hold" nodeType="afterGroup">
                            <p:stCondLst>
                              <p:cond delay="500"/>
                            </p:stCondLst>
                            <p:childTnLst>
                              <p:par>
                                <p:cTn id="23" presetID="22" presetClass="entr" presetSubtype="8" fill="hold" grpId="0" nodeType="afterEffect">
                                  <p:stCondLst>
                                    <p:cond delay="0"/>
                                  </p:stCondLst>
                                  <p:childTnLst>
                                    <p:set>
                                      <p:cBhvr>
                                        <p:cTn id="24" dur="1" fill="hold">
                                          <p:stCondLst>
                                            <p:cond delay="0"/>
                                          </p:stCondLst>
                                        </p:cTn>
                                        <p:tgtEl>
                                          <p:spTgt spid="19"/>
                                        </p:tgtEl>
                                        <p:attrNameLst>
                                          <p:attrName>style.visibility</p:attrName>
                                        </p:attrNameLst>
                                      </p:cBhvr>
                                      <p:to>
                                        <p:strVal val="visible"/>
                                      </p:to>
                                    </p:set>
                                    <p:animEffect transition="in" filter="wipe(left)">
                                      <p:cBhvr>
                                        <p:cTn id="25" dur="500"/>
                                        <p:tgtEl>
                                          <p:spTgt spid="19"/>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25" presetClass="emph" presetSubtype="0" fill="hold" grpId="1" nodeType="clickEffect">
                                  <p:stCondLst>
                                    <p:cond delay="0"/>
                                  </p:stCondLst>
                                  <p:childTnLst>
                                    <p:animClr clrSpc="hsl" dir="cw">
                                      <p:cBhvr override="childStyle">
                                        <p:cTn id="29" dur="500" fill="hold"/>
                                        <p:tgtEl>
                                          <p:spTgt spid="19"/>
                                        </p:tgtEl>
                                        <p:attrNameLst>
                                          <p:attrName>style.color</p:attrName>
                                        </p:attrNameLst>
                                      </p:cBhvr>
                                      <p:by>
                                        <p:hsl h="0" s="-70588" l="0"/>
                                      </p:by>
                                    </p:animClr>
                                    <p:animClr clrSpc="hsl" dir="cw">
                                      <p:cBhvr>
                                        <p:cTn id="30" dur="500" fill="hold"/>
                                        <p:tgtEl>
                                          <p:spTgt spid="19"/>
                                        </p:tgtEl>
                                        <p:attrNameLst>
                                          <p:attrName>fillcolor</p:attrName>
                                        </p:attrNameLst>
                                      </p:cBhvr>
                                      <p:by>
                                        <p:hsl h="0" s="-70588" l="0"/>
                                      </p:by>
                                    </p:animClr>
                                    <p:animClr clrSpc="hsl" dir="cw">
                                      <p:cBhvr>
                                        <p:cTn id="31" dur="500" fill="hold"/>
                                        <p:tgtEl>
                                          <p:spTgt spid="19"/>
                                        </p:tgtEl>
                                        <p:attrNameLst>
                                          <p:attrName>stroke.color</p:attrName>
                                        </p:attrNameLst>
                                      </p:cBhvr>
                                      <p:by>
                                        <p:hsl h="0" s="-70588" l="0"/>
                                      </p:by>
                                    </p:animClr>
                                    <p:set>
                                      <p:cBhvr>
                                        <p:cTn id="32" dur="500" fill="hold"/>
                                        <p:tgtEl>
                                          <p:spTgt spid="19"/>
                                        </p:tgtEl>
                                        <p:attrNameLst>
                                          <p:attrName>fill.type</p:attrName>
                                        </p:attrNameLst>
                                      </p:cBhvr>
                                      <p:to>
                                        <p:strVal val="solid"/>
                                      </p:to>
                                    </p:set>
                                  </p:childTnLst>
                                </p:cTn>
                              </p:par>
                              <p:par>
                                <p:cTn id="33" presetID="22" presetClass="entr" presetSubtype="1" fill="hold" grpId="0" nodeType="withEffect">
                                  <p:stCondLst>
                                    <p:cond delay="0"/>
                                  </p:stCondLst>
                                  <p:childTnLst>
                                    <p:set>
                                      <p:cBhvr>
                                        <p:cTn id="34" dur="1" fill="hold">
                                          <p:stCondLst>
                                            <p:cond delay="0"/>
                                          </p:stCondLst>
                                        </p:cTn>
                                        <p:tgtEl>
                                          <p:spTgt spid="18"/>
                                        </p:tgtEl>
                                        <p:attrNameLst>
                                          <p:attrName>style.visibility</p:attrName>
                                        </p:attrNameLst>
                                      </p:cBhvr>
                                      <p:to>
                                        <p:strVal val="visible"/>
                                      </p:to>
                                    </p:set>
                                    <p:animEffect transition="in" filter="wipe(up)">
                                      <p:cBhvr>
                                        <p:cTn id="35" dur="500"/>
                                        <p:tgtEl>
                                          <p:spTgt spid="18"/>
                                        </p:tgtEl>
                                      </p:cBhvr>
                                    </p:animEffect>
                                  </p:childTnLst>
                                </p:cTn>
                              </p:par>
                            </p:childTnLst>
                          </p:cTn>
                        </p:par>
                        <p:par>
                          <p:cTn id="36" fill="hold" nodeType="afterGroup">
                            <p:stCondLst>
                              <p:cond delay="500"/>
                            </p:stCondLst>
                            <p:childTnLst>
                              <p:par>
                                <p:cTn id="37" presetID="22" presetClass="entr" presetSubtype="8" fill="hold" grpId="0" nodeType="afterEffect">
                                  <p:stCondLst>
                                    <p:cond delay="0"/>
                                  </p:stCondLst>
                                  <p:childTnLst>
                                    <p:set>
                                      <p:cBhvr>
                                        <p:cTn id="38" dur="1" fill="hold">
                                          <p:stCondLst>
                                            <p:cond delay="0"/>
                                          </p:stCondLst>
                                        </p:cTn>
                                        <p:tgtEl>
                                          <p:spTgt spid="26"/>
                                        </p:tgtEl>
                                        <p:attrNameLst>
                                          <p:attrName>style.visibility</p:attrName>
                                        </p:attrNameLst>
                                      </p:cBhvr>
                                      <p:to>
                                        <p:strVal val="visible"/>
                                      </p:to>
                                    </p:set>
                                    <p:animEffect transition="in" filter="wipe(left)">
                                      <p:cBhvr>
                                        <p:cTn id="39" dur="500"/>
                                        <p:tgtEl>
                                          <p:spTgt spid="26"/>
                                        </p:tgtEl>
                                      </p:cBhvr>
                                    </p:animEffect>
                                  </p:childTnLst>
                                </p:cTn>
                              </p:par>
                            </p:childTnLst>
                          </p:cTn>
                        </p:par>
                      </p:childTnLst>
                    </p:cTn>
                  </p:par>
                  <p:par>
                    <p:cTn id="40" fill="hold" nodeType="clickPar">
                      <p:stCondLst>
                        <p:cond delay="indefinite"/>
                      </p:stCondLst>
                      <p:childTnLst>
                        <p:par>
                          <p:cTn id="41" fill="hold" nodeType="withGroup">
                            <p:stCondLst>
                              <p:cond delay="0"/>
                            </p:stCondLst>
                            <p:childTnLst>
                              <p:par>
                                <p:cTn id="42" presetID="25" presetClass="emph" presetSubtype="0" fill="hold" grpId="1" nodeType="clickEffect">
                                  <p:stCondLst>
                                    <p:cond delay="0"/>
                                  </p:stCondLst>
                                  <p:childTnLst>
                                    <p:animClr clrSpc="hsl" dir="cw">
                                      <p:cBhvr override="childStyle">
                                        <p:cTn id="43" dur="500" fill="hold"/>
                                        <p:tgtEl>
                                          <p:spTgt spid="26"/>
                                        </p:tgtEl>
                                        <p:attrNameLst>
                                          <p:attrName>style.color</p:attrName>
                                        </p:attrNameLst>
                                      </p:cBhvr>
                                      <p:by>
                                        <p:hsl h="0" s="-70588" l="0"/>
                                      </p:by>
                                    </p:animClr>
                                    <p:animClr clrSpc="hsl" dir="cw">
                                      <p:cBhvr>
                                        <p:cTn id="44" dur="500" fill="hold"/>
                                        <p:tgtEl>
                                          <p:spTgt spid="26"/>
                                        </p:tgtEl>
                                        <p:attrNameLst>
                                          <p:attrName>fillcolor</p:attrName>
                                        </p:attrNameLst>
                                      </p:cBhvr>
                                      <p:by>
                                        <p:hsl h="0" s="-70588" l="0"/>
                                      </p:by>
                                    </p:animClr>
                                    <p:animClr clrSpc="hsl" dir="cw">
                                      <p:cBhvr>
                                        <p:cTn id="45" dur="500" fill="hold"/>
                                        <p:tgtEl>
                                          <p:spTgt spid="26"/>
                                        </p:tgtEl>
                                        <p:attrNameLst>
                                          <p:attrName>stroke.color</p:attrName>
                                        </p:attrNameLst>
                                      </p:cBhvr>
                                      <p:by>
                                        <p:hsl h="0" s="-70588" l="0"/>
                                      </p:by>
                                    </p:animClr>
                                    <p:set>
                                      <p:cBhvr>
                                        <p:cTn id="46" dur="500" fill="hold"/>
                                        <p:tgtEl>
                                          <p:spTgt spid="26"/>
                                        </p:tgtEl>
                                        <p:attrNameLst>
                                          <p:attrName>fill.type</p:attrName>
                                        </p:attrNameLst>
                                      </p:cBhvr>
                                      <p:to>
                                        <p:strVal val="solid"/>
                                      </p:to>
                                    </p:set>
                                  </p:childTnLst>
                                </p:cTn>
                              </p:par>
                              <p:par>
                                <p:cTn id="47" presetID="22" presetClass="entr" presetSubtype="1" fill="hold" grpId="0" nodeType="withEffect">
                                  <p:stCondLst>
                                    <p:cond delay="0"/>
                                  </p:stCondLst>
                                  <p:childTnLst>
                                    <p:set>
                                      <p:cBhvr>
                                        <p:cTn id="48" dur="1" fill="hold">
                                          <p:stCondLst>
                                            <p:cond delay="0"/>
                                          </p:stCondLst>
                                        </p:cTn>
                                        <p:tgtEl>
                                          <p:spTgt spid="23"/>
                                        </p:tgtEl>
                                        <p:attrNameLst>
                                          <p:attrName>style.visibility</p:attrName>
                                        </p:attrNameLst>
                                      </p:cBhvr>
                                      <p:to>
                                        <p:strVal val="visible"/>
                                      </p:to>
                                    </p:set>
                                    <p:animEffect transition="in" filter="wipe(up)">
                                      <p:cBhvr>
                                        <p:cTn id="49" dur="500"/>
                                        <p:tgtEl>
                                          <p:spTgt spid="23"/>
                                        </p:tgtEl>
                                      </p:cBhvr>
                                    </p:animEffect>
                                  </p:childTnLst>
                                </p:cTn>
                              </p:par>
                            </p:childTnLst>
                          </p:cTn>
                        </p:par>
                        <p:par>
                          <p:cTn id="50" fill="hold" nodeType="afterGroup">
                            <p:stCondLst>
                              <p:cond delay="500"/>
                            </p:stCondLst>
                            <p:childTnLst>
                              <p:par>
                                <p:cTn id="51" presetID="22" presetClass="entr" presetSubtype="2" fill="hold" grpId="0" nodeType="afterEffect">
                                  <p:stCondLst>
                                    <p:cond delay="0"/>
                                  </p:stCondLst>
                                  <p:childTnLst>
                                    <p:set>
                                      <p:cBhvr>
                                        <p:cTn id="52" dur="1" fill="hold">
                                          <p:stCondLst>
                                            <p:cond delay="0"/>
                                          </p:stCondLst>
                                        </p:cTn>
                                        <p:tgtEl>
                                          <p:spTgt spid="25"/>
                                        </p:tgtEl>
                                        <p:attrNameLst>
                                          <p:attrName>style.visibility</p:attrName>
                                        </p:attrNameLst>
                                      </p:cBhvr>
                                      <p:to>
                                        <p:strVal val="visible"/>
                                      </p:to>
                                    </p:set>
                                    <p:animEffect transition="in" filter="wipe(right)">
                                      <p:cBhvr>
                                        <p:cTn id="53"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19" grpId="1" animBg="1"/>
      <p:bldP spid="20" grpId="0" animBg="1"/>
      <p:bldP spid="21" grpId="0" animBg="1"/>
      <p:bldP spid="22" grpId="0" animBg="1"/>
      <p:bldP spid="22" grpId="1" animBg="1"/>
      <p:bldP spid="23" grpId="0" animBg="1"/>
      <p:bldP spid="25" grpId="0" animBg="1"/>
      <p:bldP spid="26" grpId="0" animBg="1"/>
      <p:bldP spid="26" grpId="1" animBg="1"/>
    </p:bld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9938" name="Title 11"/>
          <p:cNvSpPr>
            <a:spLocks noGrp="1"/>
          </p:cNvSpPr>
          <p:nvPr>
            <p:ph type="title"/>
          </p:nvPr>
        </p:nvSpPr>
        <p:spPr/>
        <p:txBody>
          <a:bodyPr>
            <a:normAutofit fontScale="90000"/>
          </a:bodyPr>
          <a:lstStyle/>
          <a:p>
            <a:r>
              <a:rPr lang="en-US" dirty="0"/>
              <a:t>How Far Should the Marketing Concept Go?</a:t>
            </a:r>
          </a:p>
        </p:txBody>
      </p:sp>
      <p:sp>
        <p:nvSpPr>
          <p:cNvPr id="13" name="Line 3"/>
          <p:cNvSpPr>
            <a:spLocks noChangeShapeType="1"/>
          </p:cNvSpPr>
          <p:nvPr/>
        </p:nvSpPr>
        <p:spPr bwMode="auto">
          <a:xfrm flipV="1">
            <a:off x="3403600" y="3657600"/>
            <a:ext cx="8382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4" name="AutoShape 4"/>
          <p:cNvSpPr>
            <a:spLocks noChangeArrowheads="1"/>
          </p:cNvSpPr>
          <p:nvPr/>
        </p:nvSpPr>
        <p:spPr bwMode="auto">
          <a:xfrm>
            <a:off x="4089400" y="3200400"/>
            <a:ext cx="4343400" cy="914400"/>
          </a:xfrm>
          <a:prstGeom prst="roundRect">
            <a:avLst>
              <a:gd name="adj" fmla="val 26944"/>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anchor="ctr"/>
          <a:lstStyle/>
          <a:p>
            <a:pPr>
              <a:lnSpc>
                <a:spcPct val="85000"/>
              </a:lnSpc>
            </a:pPr>
            <a:r>
              <a:rPr lang="en-US" altLang="en-US" sz="2400" b="1" dirty="0">
                <a:latin typeface="Arial" pitchFamily="34" charset="0"/>
                <a:cs typeface="Arial" pitchFamily="34" charset="0"/>
              </a:rPr>
              <a:t>How Far Does the</a:t>
            </a:r>
            <a:br>
              <a:rPr lang="en-US" altLang="en-US" sz="2400" b="1" dirty="0">
                <a:latin typeface="Arial" pitchFamily="34" charset="0"/>
                <a:cs typeface="Arial" pitchFamily="34" charset="0"/>
              </a:rPr>
            </a:br>
            <a:r>
              <a:rPr lang="en-US" altLang="en-US" sz="2400" b="1" dirty="0">
                <a:latin typeface="Arial" pitchFamily="34" charset="0"/>
                <a:cs typeface="Arial" pitchFamily="34" charset="0"/>
              </a:rPr>
              <a:t>Marketing Concept Go?</a:t>
            </a:r>
          </a:p>
        </p:txBody>
      </p:sp>
      <p:sp>
        <p:nvSpPr>
          <p:cNvPr id="15" name="Line 7"/>
          <p:cNvSpPr>
            <a:spLocks noChangeShapeType="1"/>
          </p:cNvSpPr>
          <p:nvPr/>
        </p:nvSpPr>
        <p:spPr bwMode="auto">
          <a:xfrm flipV="1">
            <a:off x="3403600" y="1981200"/>
            <a:ext cx="762000" cy="1752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 name="AutoShape 8"/>
          <p:cNvSpPr>
            <a:spLocks noChangeArrowheads="1"/>
          </p:cNvSpPr>
          <p:nvPr/>
        </p:nvSpPr>
        <p:spPr bwMode="auto">
          <a:xfrm>
            <a:off x="4089400" y="1676400"/>
            <a:ext cx="4343400" cy="914400"/>
          </a:xfrm>
          <a:prstGeom prst="roundRect">
            <a:avLst>
              <a:gd name="adj" fmla="val 26944"/>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anchor="ctr"/>
          <a:lstStyle/>
          <a:p>
            <a:pPr>
              <a:lnSpc>
                <a:spcPct val="85000"/>
              </a:lnSpc>
            </a:pPr>
            <a:r>
              <a:rPr lang="en-US" altLang="en-US" sz="2400" b="1" dirty="0">
                <a:latin typeface="Arial" pitchFamily="34" charset="0"/>
                <a:cs typeface="Arial" pitchFamily="34" charset="0"/>
              </a:rPr>
              <a:t>Socially Responsible Consumers</a:t>
            </a:r>
          </a:p>
        </p:txBody>
      </p:sp>
      <p:sp>
        <p:nvSpPr>
          <p:cNvPr id="17" name="Line 11"/>
          <p:cNvSpPr>
            <a:spLocks noChangeShapeType="1"/>
          </p:cNvSpPr>
          <p:nvPr/>
        </p:nvSpPr>
        <p:spPr bwMode="auto">
          <a:xfrm>
            <a:off x="3479800" y="3657600"/>
            <a:ext cx="609600" cy="15240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 name="AutoShape 12"/>
          <p:cNvSpPr>
            <a:spLocks noChangeArrowheads="1"/>
          </p:cNvSpPr>
          <p:nvPr/>
        </p:nvSpPr>
        <p:spPr bwMode="auto">
          <a:xfrm>
            <a:off x="4089400" y="4724400"/>
            <a:ext cx="4343400" cy="914400"/>
          </a:xfrm>
          <a:prstGeom prst="roundRect">
            <a:avLst>
              <a:gd name="adj" fmla="val 26944"/>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anchor="ctr"/>
          <a:lstStyle/>
          <a:p>
            <a:pPr>
              <a:lnSpc>
                <a:spcPct val="85000"/>
              </a:lnSpc>
            </a:pPr>
            <a:r>
              <a:rPr lang="en-US" altLang="en-US" sz="2400" b="1" dirty="0">
                <a:latin typeface="Arial" pitchFamily="34" charset="0"/>
                <a:cs typeface="Arial" pitchFamily="34" charset="0"/>
              </a:rPr>
              <a:t>Consumer-Citizens Should Vote on Changes</a:t>
            </a:r>
          </a:p>
        </p:txBody>
      </p:sp>
      <p:pic>
        <p:nvPicPr>
          <p:cNvPr id="39945" name="Picture 13"/>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520251" y="2590799"/>
            <a:ext cx="3288787" cy="2191551"/>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2" name="TextBox 1"/>
          <p:cNvSpPr txBox="1"/>
          <p:nvPr/>
        </p:nvSpPr>
        <p:spPr>
          <a:xfrm rot="16200000">
            <a:off x="-1199099" y="3534489"/>
            <a:ext cx="2971800" cy="246221"/>
          </a:xfrm>
          <a:prstGeom prst="rect">
            <a:avLst/>
          </a:prstGeom>
          <a:noFill/>
        </p:spPr>
        <p:txBody>
          <a:bodyPr wrap="square" rtlCol="0">
            <a:spAutoFit/>
          </a:bodyPr>
          <a:lstStyle/>
          <a:p>
            <a:r>
              <a:rPr lang="de-DE" sz="1000"/>
              <a:t>©</a:t>
            </a:r>
            <a:r>
              <a:rPr lang="en-US" sz="1000"/>
              <a:t>Shutterstock </a:t>
            </a:r>
            <a:r>
              <a:rPr lang="en-US" sz="1000" dirty="0"/>
              <a:t>/ </a:t>
            </a:r>
            <a:r>
              <a:rPr lang="en-US" sz="1000" dirty="0" err="1"/>
              <a:t>SergeyIT</a:t>
            </a:r>
            <a:endParaRPr lang="en-US" sz="1000" dirty="0"/>
          </a:p>
        </p:txBody>
      </p:sp>
    </p:spTree>
    <p:custDataLst>
      <p:tags r:id="rId1"/>
    </p:custDataLst>
    <p:extLst>
      <p:ext uri="{BB962C8B-B14F-4D97-AF65-F5344CB8AC3E}">
        <p14:creationId xmlns:p14="http://schemas.microsoft.com/office/powerpoint/2010/main" val="379619041"/>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down)">
                                      <p:cBhvr>
                                        <p:cTn id="7" dur="500"/>
                                        <p:tgtEl>
                                          <p:spTgt spid="15"/>
                                        </p:tgtEl>
                                      </p:cBhvr>
                                    </p:animEffect>
                                  </p:childTnLst>
                                </p:cTn>
                              </p:par>
                            </p:childTnLst>
                          </p:cTn>
                        </p:par>
                        <p:par>
                          <p:cTn id="8" fill="hold" nodeType="afterGroup">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wipe(left)">
                                      <p:cBhvr>
                                        <p:cTn id="11" dur="500"/>
                                        <p:tgtEl>
                                          <p:spTgt spid="16"/>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5" presetClass="emph" presetSubtype="0" fill="hold" grpId="1" nodeType="clickEffect">
                                  <p:stCondLst>
                                    <p:cond delay="0"/>
                                  </p:stCondLst>
                                  <p:childTnLst>
                                    <p:animClr clrSpc="hsl" dir="cw">
                                      <p:cBhvr override="childStyle">
                                        <p:cTn id="15" dur="500" fill="hold"/>
                                        <p:tgtEl>
                                          <p:spTgt spid="16"/>
                                        </p:tgtEl>
                                        <p:attrNameLst>
                                          <p:attrName>style.color</p:attrName>
                                        </p:attrNameLst>
                                      </p:cBhvr>
                                      <p:by>
                                        <p:hsl h="0" s="-70588" l="0"/>
                                      </p:by>
                                    </p:animClr>
                                    <p:animClr clrSpc="hsl" dir="cw">
                                      <p:cBhvr>
                                        <p:cTn id="16" dur="500" fill="hold"/>
                                        <p:tgtEl>
                                          <p:spTgt spid="16"/>
                                        </p:tgtEl>
                                        <p:attrNameLst>
                                          <p:attrName>fillcolor</p:attrName>
                                        </p:attrNameLst>
                                      </p:cBhvr>
                                      <p:by>
                                        <p:hsl h="0" s="-70588" l="0"/>
                                      </p:by>
                                    </p:animClr>
                                    <p:animClr clrSpc="hsl" dir="cw">
                                      <p:cBhvr>
                                        <p:cTn id="17" dur="500" fill="hold"/>
                                        <p:tgtEl>
                                          <p:spTgt spid="16"/>
                                        </p:tgtEl>
                                        <p:attrNameLst>
                                          <p:attrName>stroke.color</p:attrName>
                                        </p:attrNameLst>
                                      </p:cBhvr>
                                      <p:by>
                                        <p:hsl h="0" s="-70588" l="0"/>
                                      </p:by>
                                    </p:animClr>
                                    <p:set>
                                      <p:cBhvr>
                                        <p:cTn id="18" dur="500" fill="hold"/>
                                        <p:tgtEl>
                                          <p:spTgt spid="16"/>
                                        </p:tgtEl>
                                        <p:attrNameLst>
                                          <p:attrName>fill.type</p:attrName>
                                        </p:attrNameLst>
                                      </p:cBhvr>
                                      <p:to>
                                        <p:strVal val="solid"/>
                                      </p:to>
                                    </p:set>
                                  </p:childTnLst>
                                </p:cTn>
                              </p:par>
                              <p:par>
                                <p:cTn id="19" presetID="22" presetClass="entr" presetSubtype="8"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wipe(left)">
                                      <p:cBhvr>
                                        <p:cTn id="21" dur="500"/>
                                        <p:tgtEl>
                                          <p:spTgt spid="13"/>
                                        </p:tgtEl>
                                      </p:cBhvr>
                                    </p:animEffect>
                                  </p:childTnLst>
                                </p:cTn>
                              </p:par>
                            </p:childTnLst>
                          </p:cTn>
                        </p:par>
                        <p:par>
                          <p:cTn id="22" fill="hold" nodeType="afterGroup">
                            <p:stCondLst>
                              <p:cond delay="500"/>
                            </p:stCondLst>
                            <p:childTnLst>
                              <p:par>
                                <p:cTn id="23" presetID="22" presetClass="entr" presetSubtype="8" fill="hold" grpId="0" nodeType="after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wipe(left)">
                                      <p:cBhvr>
                                        <p:cTn id="25" dur="500"/>
                                        <p:tgtEl>
                                          <p:spTgt spid="14"/>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25" presetClass="emph" presetSubtype="0" fill="hold" grpId="1" nodeType="clickEffect">
                                  <p:stCondLst>
                                    <p:cond delay="0"/>
                                  </p:stCondLst>
                                  <p:childTnLst>
                                    <p:animClr clrSpc="hsl" dir="cw">
                                      <p:cBhvr override="childStyle">
                                        <p:cTn id="29" dur="500" fill="hold"/>
                                        <p:tgtEl>
                                          <p:spTgt spid="14"/>
                                        </p:tgtEl>
                                        <p:attrNameLst>
                                          <p:attrName>style.color</p:attrName>
                                        </p:attrNameLst>
                                      </p:cBhvr>
                                      <p:by>
                                        <p:hsl h="0" s="-70588" l="0"/>
                                      </p:by>
                                    </p:animClr>
                                    <p:animClr clrSpc="hsl" dir="cw">
                                      <p:cBhvr>
                                        <p:cTn id="30" dur="500" fill="hold"/>
                                        <p:tgtEl>
                                          <p:spTgt spid="14"/>
                                        </p:tgtEl>
                                        <p:attrNameLst>
                                          <p:attrName>fillcolor</p:attrName>
                                        </p:attrNameLst>
                                      </p:cBhvr>
                                      <p:by>
                                        <p:hsl h="0" s="-70588" l="0"/>
                                      </p:by>
                                    </p:animClr>
                                    <p:animClr clrSpc="hsl" dir="cw">
                                      <p:cBhvr>
                                        <p:cTn id="31" dur="500" fill="hold"/>
                                        <p:tgtEl>
                                          <p:spTgt spid="14"/>
                                        </p:tgtEl>
                                        <p:attrNameLst>
                                          <p:attrName>stroke.color</p:attrName>
                                        </p:attrNameLst>
                                      </p:cBhvr>
                                      <p:by>
                                        <p:hsl h="0" s="-70588" l="0"/>
                                      </p:by>
                                    </p:animClr>
                                    <p:set>
                                      <p:cBhvr>
                                        <p:cTn id="32" dur="500" fill="hold"/>
                                        <p:tgtEl>
                                          <p:spTgt spid="14"/>
                                        </p:tgtEl>
                                        <p:attrNameLst>
                                          <p:attrName>fill.type</p:attrName>
                                        </p:attrNameLst>
                                      </p:cBhvr>
                                      <p:to>
                                        <p:strVal val="solid"/>
                                      </p:to>
                                    </p:set>
                                  </p:childTnLst>
                                </p:cTn>
                              </p:par>
                              <p:par>
                                <p:cTn id="33" presetID="22" presetClass="entr" presetSubtype="1" fill="hold" grpId="0" nodeType="with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wipe(up)">
                                      <p:cBhvr>
                                        <p:cTn id="35" dur="500"/>
                                        <p:tgtEl>
                                          <p:spTgt spid="17"/>
                                        </p:tgtEl>
                                      </p:cBhvr>
                                    </p:animEffect>
                                  </p:childTnLst>
                                </p:cTn>
                              </p:par>
                            </p:childTnLst>
                          </p:cTn>
                        </p:par>
                        <p:par>
                          <p:cTn id="36" fill="hold" nodeType="afterGroup">
                            <p:stCondLst>
                              <p:cond delay="500"/>
                            </p:stCondLst>
                            <p:childTnLst>
                              <p:par>
                                <p:cTn id="37" presetID="22" presetClass="entr" presetSubtype="8" fill="hold" grpId="0" nodeType="afterEffect">
                                  <p:stCondLst>
                                    <p:cond delay="0"/>
                                  </p:stCondLst>
                                  <p:childTnLst>
                                    <p:set>
                                      <p:cBhvr>
                                        <p:cTn id="38" dur="1" fill="hold">
                                          <p:stCondLst>
                                            <p:cond delay="0"/>
                                          </p:stCondLst>
                                        </p:cTn>
                                        <p:tgtEl>
                                          <p:spTgt spid="27"/>
                                        </p:tgtEl>
                                        <p:attrNameLst>
                                          <p:attrName>style.visibility</p:attrName>
                                        </p:attrNameLst>
                                      </p:cBhvr>
                                      <p:to>
                                        <p:strVal val="visible"/>
                                      </p:to>
                                    </p:set>
                                    <p:animEffect transition="in" filter="wipe(left)">
                                      <p:cBhvr>
                                        <p:cTn id="39"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4" grpId="1" animBg="1"/>
      <p:bldP spid="15" grpId="0" animBg="1"/>
      <p:bldP spid="16" grpId="0" animBg="1"/>
      <p:bldP spid="16" grpId="1" animBg="1"/>
      <p:bldP spid="17" grpId="0" animBg="1"/>
      <p:bldP spid="27"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r>
              <a:rPr lang="en-US"/>
              <a:t>Checking Your Knowledge</a:t>
            </a:r>
          </a:p>
        </p:txBody>
      </p:sp>
      <p:sp>
        <p:nvSpPr>
          <p:cNvPr id="40963" name="Rectangle 3"/>
          <p:cNvSpPr>
            <a:spLocks noGrp="1" noChangeArrowheads="1"/>
          </p:cNvSpPr>
          <p:nvPr>
            <p:ph idx="1"/>
          </p:nvPr>
        </p:nvSpPr>
        <p:spPr>
          <a:xfrm>
            <a:off x="457200" y="1447800"/>
            <a:ext cx="8229600" cy="4975192"/>
          </a:xfrm>
        </p:spPr>
        <p:txBody>
          <a:bodyPr>
            <a:normAutofit fontScale="70000" lnSpcReduction="20000"/>
          </a:bodyPr>
          <a:lstStyle/>
          <a:p>
            <a:pPr marL="65087" indent="0">
              <a:buNone/>
            </a:pPr>
            <a:r>
              <a:rPr lang="en-US" dirty="0"/>
              <a:t>Which of the following statements indicates that a  marketing manager is about to make a serious mistake?</a:t>
            </a:r>
          </a:p>
          <a:p>
            <a:endParaRPr lang="en-US" dirty="0"/>
          </a:p>
          <a:p>
            <a:pPr marL="0" indent="0">
              <a:buNone/>
            </a:pPr>
            <a:r>
              <a:rPr lang="en-US" dirty="0"/>
              <a:t>A.	“Competitors? I don’t worry about them. If we do 	our job, we’ll be OK regardless of what anyone else 	does.”</a:t>
            </a:r>
          </a:p>
          <a:p>
            <a:pPr marL="0" indent="0">
              <a:buNone/>
            </a:pPr>
            <a:r>
              <a:rPr lang="en-US" dirty="0"/>
              <a:t>B.	“I never thought I’d be leading our company into 	the international market, but there are simply too 	many opportunities there to ignore.”  </a:t>
            </a:r>
          </a:p>
          <a:p>
            <a:pPr marL="0" indent="0">
              <a:buNone/>
            </a:pPr>
            <a:r>
              <a:rPr lang="en-US" dirty="0"/>
              <a:t>C.	“I don’t write the paychecks for my customer 	service staff—the customers do.”</a:t>
            </a:r>
          </a:p>
          <a:p>
            <a:pPr marL="0" indent="0">
              <a:buNone/>
            </a:pPr>
            <a:r>
              <a:rPr lang="en-US" dirty="0"/>
              <a:t>D.	“We’ve learned that good selling is really all 	about helping consumers solve their problems.”</a:t>
            </a:r>
          </a:p>
          <a:p>
            <a:pPr marL="0" indent="0">
              <a:buNone/>
            </a:pPr>
            <a:r>
              <a:rPr lang="en-US" dirty="0"/>
              <a:t>E.	“I welcome consumer complaints, because they 	let us 	know what we need to do to improve our service.”</a:t>
            </a:r>
          </a:p>
        </p:txBody>
      </p:sp>
    </p:spTree>
    <p:custDataLst>
      <p:tags r:id="rId1"/>
    </p:custDataLst>
    <p:extLst>
      <p:ext uri="{BB962C8B-B14F-4D97-AF65-F5344CB8AC3E}">
        <p14:creationId xmlns:p14="http://schemas.microsoft.com/office/powerpoint/2010/main" val="2126373753"/>
      </p:ext>
    </p:extLst>
  </p:cSld>
  <p:clrMapOvr>
    <a:masterClrMapping/>
  </p:clrMapOvr>
  <p:transition>
    <p:pull dir="ru"/>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r>
              <a:rPr lang="en-US"/>
              <a:t>Checking Your Knowledge</a:t>
            </a:r>
          </a:p>
        </p:txBody>
      </p:sp>
      <p:sp>
        <p:nvSpPr>
          <p:cNvPr id="41987" name="Rectangle 3"/>
          <p:cNvSpPr>
            <a:spLocks noGrp="1" noChangeArrowheads="1"/>
          </p:cNvSpPr>
          <p:nvPr>
            <p:ph idx="1"/>
          </p:nvPr>
        </p:nvSpPr>
        <p:spPr/>
        <p:txBody>
          <a:bodyPr>
            <a:normAutofit fontScale="77500" lnSpcReduction="20000"/>
          </a:bodyPr>
          <a:lstStyle/>
          <a:p>
            <a:pPr marL="65087" indent="0">
              <a:buNone/>
            </a:pPr>
            <a:r>
              <a:rPr lang="en-US" dirty="0"/>
              <a:t>Which of the following marketing trends would you LEAST expect to see in the future?</a:t>
            </a:r>
          </a:p>
          <a:p>
            <a:endParaRPr lang="en-US" dirty="0"/>
          </a:p>
          <a:p>
            <a:pPr marL="0" indent="0">
              <a:buNone/>
            </a:pPr>
            <a:r>
              <a:rPr lang="en-US" dirty="0"/>
              <a:t>A.	Increased use of blogs by marketers.</a:t>
            </a:r>
          </a:p>
          <a:p>
            <a:pPr marL="0" indent="0">
              <a:buNone/>
            </a:pPr>
            <a:r>
              <a:rPr lang="en-US" dirty="0"/>
              <a:t>B.	More emphasis on product placement in movies 	and TV shows as a means of promotion.</a:t>
            </a:r>
          </a:p>
          <a:p>
            <a:pPr marL="0" indent="0">
              <a:buNone/>
            </a:pPr>
            <a:r>
              <a:rPr lang="en-US" dirty="0"/>
              <a:t>C.	More Spanish-language advertising in the U.S.</a:t>
            </a:r>
          </a:p>
          <a:p>
            <a:pPr marL="0" indent="0">
              <a:buNone/>
            </a:pPr>
            <a:r>
              <a:rPr lang="en-US" dirty="0"/>
              <a:t>D.	Increased share of market for online retailing 	compared to traditional retailing.</a:t>
            </a:r>
          </a:p>
          <a:p>
            <a:pPr marL="0" indent="0">
              <a:buNone/>
            </a:pPr>
            <a:r>
              <a:rPr lang="en-US" dirty="0"/>
              <a:t>E.	Less attention to distribution customer service. </a:t>
            </a:r>
          </a:p>
        </p:txBody>
      </p:sp>
    </p:spTree>
    <p:custDataLst>
      <p:tags r:id="rId1"/>
    </p:custDataLst>
    <p:extLst>
      <p:ext uri="{BB962C8B-B14F-4D97-AF65-F5344CB8AC3E}">
        <p14:creationId xmlns:p14="http://schemas.microsoft.com/office/powerpoint/2010/main" val="505309997"/>
      </p:ext>
    </p:extLst>
  </p:cSld>
  <p:clrMapOvr>
    <a:masterClrMapping/>
  </p:clrMapOvr>
  <p:transition>
    <p:pull dir="ru"/>
  </p:transition>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Verv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Ver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Verve">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shade val="48000"/>
                <a:satMod val="230000"/>
              </a:schemeClr>
            </a:gs>
            <a:gs pos="60000">
              <a:schemeClr val="phClr">
                <a:shade val="92000"/>
                <a:satMod val="230000"/>
              </a:schemeClr>
            </a:gs>
            <a:gs pos="100000">
              <a:schemeClr val="phClr">
                <a:tint val="85000"/>
                <a:satMod val="400000"/>
              </a:schemeClr>
            </a:gs>
          </a:gsLst>
          <a:lin ang="5400000" scaled="0"/>
        </a:gradFill>
        <a:blipFill>
          <a:blip xmlns:r="http://schemas.openxmlformats.org/officeDocument/2006/relationships" r:embed="rId1">
            <a:duotone>
              <a:schemeClr val="phClr">
                <a:shade val="1200"/>
                <a:satMod val="150000"/>
              </a:schemeClr>
              <a:schemeClr val="phClr">
                <a:tint val="90000"/>
                <a:satMod val="150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4560</TotalTime>
  <Words>4546</Words>
  <Application>Microsoft Office PowerPoint</Application>
  <PresentationFormat>On-screen Show (4:3)</PresentationFormat>
  <Paragraphs>471</Paragraphs>
  <Slides>27</Slides>
  <Notes>27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27</vt:i4>
      </vt:variant>
    </vt:vector>
  </HeadingPairs>
  <TitlesOfParts>
    <vt:vector size="33" baseType="lpstr">
      <vt:lpstr>Arial</vt:lpstr>
      <vt:lpstr>Century Gothic</vt:lpstr>
      <vt:lpstr>Times New Roman</vt:lpstr>
      <vt:lpstr>Wingdings</vt:lpstr>
      <vt:lpstr>Wingdings 2</vt:lpstr>
      <vt:lpstr>Verve</vt:lpstr>
      <vt:lpstr>Chapter 19</vt:lpstr>
      <vt:lpstr>At the end of this presentation, you should be able to:</vt:lpstr>
      <vt:lpstr>At the end of this presentation, you should be able to:</vt:lpstr>
      <vt:lpstr>Ethical Marketing in a Consumer-Oriented World (Exhibit 19-1)</vt:lpstr>
      <vt:lpstr>How Should Marketing Be Evaluated? </vt:lpstr>
      <vt:lpstr>Can Consumer Satisfaction Be Measured?</vt:lpstr>
      <vt:lpstr>Micro-Marketing Does Cost Too Much</vt:lpstr>
      <vt:lpstr>Micro-marketing does not cost too much </vt:lpstr>
      <vt:lpstr>Macro-Marketing Does Not Cost Too Much </vt:lpstr>
      <vt:lpstr>Other Criticisms of Macro-Marketing</vt:lpstr>
      <vt:lpstr>Does Marketing Make People Materialistic?</vt:lpstr>
      <vt:lpstr>Does Advertising Influence Social Values?</vt:lpstr>
      <vt:lpstr>Marketing Reflects Our Own Values</vt:lpstr>
      <vt:lpstr>Elevating the Wrong Values?</vt:lpstr>
      <vt:lpstr>Checking Your Knowledge</vt:lpstr>
      <vt:lpstr>Overview of Marketing Strategy Planning Process (Exhibit 19-2)</vt:lpstr>
      <vt:lpstr>Developing Different Marketing Mixes</vt:lpstr>
      <vt:lpstr>Checking Your Knowledge</vt:lpstr>
      <vt:lpstr>Strategy Decisions Areas Organized by the Four Ps (Exhibit 19-3)</vt:lpstr>
      <vt:lpstr>The Marketing Plan Brings  All the Details Together (Exhibit 19-4)</vt:lpstr>
      <vt:lpstr>Some Important Changes and Trends Affecting Marketing Strategy Planning (Exhibit 19-5)</vt:lpstr>
      <vt:lpstr>Technology, Globalism, and Social Responsibility</vt:lpstr>
      <vt:lpstr>The Environment Is Everyone’s Need</vt:lpstr>
      <vt:lpstr>Legal and Ethical Concerns</vt:lpstr>
      <vt:lpstr>How Far Should the Marketing Concept Go?</vt:lpstr>
      <vt:lpstr>Checking Your Knowledge</vt:lpstr>
      <vt:lpstr>Checking Your Knowledge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Jagruti</dc:creator>
  <cp:lastModifiedBy>Lefort, Jazmine</cp:lastModifiedBy>
  <cp:revision>1158</cp:revision>
  <dcterms:created xsi:type="dcterms:W3CDTF">2010-05-28T04:39:50Z</dcterms:created>
  <dcterms:modified xsi:type="dcterms:W3CDTF">2018-02-22T13:44:32Z</dcterms:modified>
</cp:coreProperties>
</file>